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258" r:id="rId4"/>
    <p:sldId id="259" r:id="rId5"/>
    <p:sldId id="308" r:id="rId6"/>
    <p:sldId id="294" r:id="rId7"/>
    <p:sldId id="272" r:id="rId8"/>
    <p:sldId id="279" r:id="rId9"/>
    <p:sldId id="281" r:id="rId10"/>
    <p:sldId id="295" r:id="rId11"/>
    <p:sldId id="269" r:id="rId12"/>
    <p:sldId id="312" r:id="rId13"/>
    <p:sldId id="313" r:id="rId14"/>
    <p:sldId id="314" r:id="rId15"/>
    <p:sldId id="270" r:id="rId16"/>
    <p:sldId id="260" r:id="rId17"/>
    <p:sldId id="300" r:id="rId18"/>
    <p:sldId id="301" r:id="rId19"/>
    <p:sldId id="274" r:id="rId20"/>
    <p:sldId id="296" r:id="rId21"/>
    <p:sldId id="297" r:id="rId22"/>
    <p:sldId id="275" r:id="rId23"/>
    <p:sldId id="276" r:id="rId24"/>
    <p:sldId id="261" r:id="rId25"/>
    <p:sldId id="271" r:id="rId26"/>
    <p:sldId id="273" r:id="rId27"/>
    <p:sldId id="277" r:id="rId28"/>
    <p:sldId id="280" r:id="rId29"/>
    <p:sldId id="298" r:id="rId30"/>
    <p:sldId id="303" r:id="rId31"/>
    <p:sldId id="304" r:id="rId32"/>
    <p:sldId id="305" r:id="rId33"/>
    <p:sldId id="299" r:id="rId34"/>
    <p:sldId id="302" r:id="rId35"/>
    <p:sldId id="263" r:id="rId36"/>
    <p:sldId id="265" r:id="rId37"/>
    <p:sldId id="309" r:id="rId38"/>
    <p:sldId id="310" r:id="rId39"/>
    <p:sldId id="307" r:id="rId40"/>
    <p:sldId id="315" r:id="rId41"/>
    <p:sldId id="311" r:id="rId42"/>
    <p:sldId id="316" r:id="rId43"/>
    <p:sldId id="278" r:id="rId44"/>
    <p:sldId id="282" r:id="rId45"/>
    <p:sldId id="283" r:id="rId46"/>
    <p:sldId id="284" r:id="rId47"/>
    <p:sldId id="285" r:id="rId48"/>
    <p:sldId id="286" r:id="rId49"/>
    <p:sldId id="287" r:id="rId50"/>
    <p:sldId id="288" r:id="rId51"/>
    <p:sldId id="289" r:id="rId52"/>
    <p:sldId id="290" r:id="rId53"/>
    <p:sldId id="291" r:id="rId54"/>
    <p:sldId id="292" r:id="rId55"/>
    <p:sldId id="293"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8" autoAdjust="0"/>
    <p:restoredTop sz="94660"/>
  </p:normalViewPr>
  <p:slideViewPr>
    <p:cSldViewPr snapToGrid="0">
      <p:cViewPr varScale="1">
        <p:scale>
          <a:sx n="75" d="100"/>
          <a:sy n="75" d="100"/>
        </p:scale>
        <p:origin x="6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881162-4F26-4610-9ACE-570C214DAD48}"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0230B90-3610-4F76-9939-292E1B4B70BF}">
      <dgm:prSet/>
      <dgm:spPr/>
      <dgm:t>
        <a:bodyPr/>
        <a:lstStyle/>
        <a:p>
          <a:r>
            <a:rPr lang="en-US" dirty="0"/>
            <a:t>The importance of learning how to use gardening as a latent power source for the human spirit is at the core of gardening therapy at an individual level.</a:t>
          </a:r>
        </a:p>
      </dgm:t>
    </dgm:pt>
    <dgm:pt modelId="{519E6CD9-E7D9-4AC9-8678-B2ADFDFB99AE}" type="parTrans" cxnId="{D52ACF6D-09B8-4634-818A-C375D5856ED3}">
      <dgm:prSet/>
      <dgm:spPr/>
      <dgm:t>
        <a:bodyPr/>
        <a:lstStyle/>
        <a:p>
          <a:endParaRPr lang="en-US"/>
        </a:p>
      </dgm:t>
    </dgm:pt>
    <dgm:pt modelId="{80ED6F4F-F7F8-4145-AA5C-112AECD930DF}" type="sibTrans" cxnId="{D52ACF6D-09B8-4634-818A-C375D5856ED3}">
      <dgm:prSet/>
      <dgm:spPr/>
      <dgm:t>
        <a:bodyPr/>
        <a:lstStyle/>
        <a:p>
          <a:endParaRPr lang="en-US"/>
        </a:p>
      </dgm:t>
    </dgm:pt>
    <dgm:pt modelId="{862B4850-52BE-4D84-B8EA-DDEC1C70F55D}">
      <dgm:prSet/>
      <dgm:spPr/>
      <dgm:t>
        <a:bodyPr/>
        <a:lstStyle/>
        <a:p>
          <a:r>
            <a:rPr lang="en-US" dirty="0"/>
            <a:t>Social workers can contribute to bolstering local food supplies with a </a:t>
          </a:r>
          <a:r>
            <a:rPr lang="en-US" dirty="0" err="1"/>
            <a:t>mezo</a:t>
          </a:r>
          <a:r>
            <a:rPr lang="en-US" dirty="0"/>
            <a:t>-level/group task force where community organizing is needed.</a:t>
          </a:r>
        </a:p>
      </dgm:t>
    </dgm:pt>
    <dgm:pt modelId="{5C14A699-EB2F-47AC-9C1E-09BB2358FEB5}" type="parTrans" cxnId="{7F31DE51-D6DE-4C12-A1D8-EF316ACD0005}">
      <dgm:prSet/>
      <dgm:spPr/>
      <dgm:t>
        <a:bodyPr/>
        <a:lstStyle/>
        <a:p>
          <a:endParaRPr lang="en-US"/>
        </a:p>
      </dgm:t>
    </dgm:pt>
    <dgm:pt modelId="{81E0732C-81B1-4286-936E-B071C1E56DA8}" type="sibTrans" cxnId="{7F31DE51-D6DE-4C12-A1D8-EF316ACD0005}">
      <dgm:prSet/>
      <dgm:spPr/>
      <dgm:t>
        <a:bodyPr/>
        <a:lstStyle/>
        <a:p>
          <a:endParaRPr lang="en-US"/>
        </a:p>
      </dgm:t>
    </dgm:pt>
    <dgm:pt modelId="{32BD5A32-7794-4F9B-93A6-4B1F600498B2}">
      <dgm:prSet/>
      <dgm:spPr/>
      <dgm:t>
        <a:bodyPr/>
        <a:lstStyle/>
        <a:p>
          <a:r>
            <a:rPr lang="en-US" dirty="0"/>
            <a:t>Gardening as therapy has even broader impacts in communities and cities through local habitat restoration programs or macro-level political intervention with social work advocacy for food-security and community garden access for a broader base of citizens.</a:t>
          </a:r>
        </a:p>
      </dgm:t>
    </dgm:pt>
    <dgm:pt modelId="{5F8C1A45-481F-4E7D-BA86-D3F90880A7AC}" type="parTrans" cxnId="{BDB6C530-C6AD-4EDE-AE9A-389B40597D99}">
      <dgm:prSet/>
      <dgm:spPr/>
      <dgm:t>
        <a:bodyPr/>
        <a:lstStyle/>
        <a:p>
          <a:endParaRPr lang="en-US"/>
        </a:p>
      </dgm:t>
    </dgm:pt>
    <dgm:pt modelId="{CA14542C-F977-4E85-A631-A1E04ACDDBF0}" type="sibTrans" cxnId="{BDB6C530-C6AD-4EDE-AE9A-389B40597D99}">
      <dgm:prSet/>
      <dgm:spPr/>
      <dgm:t>
        <a:bodyPr/>
        <a:lstStyle/>
        <a:p>
          <a:endParaRPr lang="en-US"/>
        </a:p>
      </dgm:t>
    </dgm:pt>
    <dgm:pt modelId="{65D6D222-7DFE-41BE-9DC5-FDE4C0E64466}" type="pres">
      <dgm:prSet presAssocID="{56881162-4F26-4610-9ACE-570C214DAD48}" presName="linear" presStyleCnt="0">
        <dgm:presLayoutVars>
          <dgm:animLvl val="lvl"/>
          <dgm:resizeHandles val="exact"/>
        </dgm:presLayoutVars>
      </dgm:prSet>
      <dgm:spPr/>
    </dgm:pt>
    <dgm:pt modelId="{D96C5248-C2DE-4073-924B-6803C27E1316}" type="pres">
      <dgm:prSet presAssocID="{D0230B90-3610-4F76-9939-292E1B4B70BF}" presName="parentText" presStyleLbl="node1" presStyleIdx="0" presStyleCnt="3">
        <dgm:presLayoutVars>
          <dgm:chMax val="0"/>
          <dgm:bulletEnabled val="1"/>
        </dgm:presLayoutVars>
      </dgm:prSet>
      <dgm:spPr/>
    </dgm:pt>
    <dgm:pt modelId="{81921D2D-478B-4A12-86D8-C8E0D5C904DA}" type="pres">
      <dgm:prSet presAssocID="{80ED6F4F-F7F8-4145-AA5C-112AECD930DF}" presName="spacer" presStyleCnt="0"/>
      <dgm:spPr/>
    </dgm:pt>
    <dgm:pt modelId="{8829A209-5A13-4FD9-9D29-DD5E9F70203C}" type="pres">
      <dgm:prSet presAssocID="{862B4850-52BE-4D84-B8EA-DDEC1C70F55D}" presName="parentText" presStyleLbl="node1" presStyleIdx="1" presStyleCnt="3">
        <dgm:presLayoutVars>
          <dgm:chMax val="0"/>
          <dgm:bulletEnabled val="1"/>
        </dgm:presLayoutVars>
      </dgm:prSet>
      <dgm:spPr/>
    </dgm:pt>
    <dgm:pt modelId="{F54FD1EB-D8E1-49B7-88A7-6C3636669607}" type="pres">
      <dgm:prSet presAssocID="{81E0732C-81B1-4286-936E-B071C1E56DA8}" presName="spacer" presStyleCnt="0"/>
      <dgm:spPr/>
    </dgm:pt>
    <dgm:pt modelId="{6F362297-7C23-464F-8830-8B602C9A535E}" type="pres">
      <dgm:prSet presAssocID="{32BD5A32-7794-4F9B-93A6-4B1F600498B2}" presName="parentText" presStyleLbl="node1" presStyleIdx="2" presStyleCnt="3">
        <dgm:presLayoutVars>
          <dgm:chMax val="0"/>
          <dgm:bulletEnabled val="1"/>
        </dgm:presLayoutVars>
      </dgm:prSet>
      <dgm:spPr/>
    </dgm:pt>
  </dgm:ptLst>
  <dgm:cxnLst>
    <dgm:cxn modelId="{BDB6C530-C6AD-4EDE-AE9A-389B40597D99}" srcId="{56881162-4F26-4610-9ACE-570C214DAD48}" destId="{32BD5A32-7794-4F9B-93A6-4B1F600498B2}" srcOrd="2" destOrd="0" parTransId="{5F8C1A45-481F-4E7D-BA86-D3F90880A7AC}" sibTransId="{CA14542C-F977-4E85-A631-A1E04ACDDBF0}"/>
    <dgm:cxn modelId="{D52ACF6D-09B8-4634-818A-C375D5856ED3}" srcId="{56881162-4F26-4610-9ACE-570C214DAD48}" destId="{D0230B90-3610-4F76-9939-292E1B4B70BF}" srcOrd="0" destOrd="0" parTransId="{519E6CD9-E7D9-4AC9-8678-B2ADFDFB99AE}" sibTransId="{80ED6F4F-F7F8-4145-AA5C-112AECD930DF}"/>
    <dgm:cxn modelId="{8BD4464F-6674-4829-A6BA-CDE3E5F4603C}" type="presOf" srcId="{D0230B90-3610-4F76-9939-292E1B4B70BF}" destId="{D96C5248-C2DE-4073-924B-6803C27E1316}" srcOrd="0" destOrd="0" presId="urn:microsoft.com/office/officeart/2005/8/layout/vList2"/>
    <dgm:cxn modelId="{7F31DE51-D6DE-4C12-A1D8-EF316ACD0005}" srcId="{56881162-4F26-4610-9ACE-570C214DAD48}" destId="{862B4850-52BE-4D84-B8EA-DDEC1C70F55D}" srcOrd="1" destOrd="0" parTransId="{5C14A699-EB2F-47AC-9C1E-09BB2358FEB5}" sibTransId="{81E0732C-81B1-4286-936E-B071C1E56DA8}"/>
    <dgm:cxn modelId="{BDF6FD7F-63A2-4BA6-9C0A-940100DF9BAA}" type="presOf" srcId="{32BD5A32-7794-4F9B-93A6-4B1F600498B2}" destId="{6F362297-7C23-464F-8830-8B602C9A535E}" srcOrd="0" destOrd="0" presId="urn:microsoft.com/office/officeart/2005/8/layout/vList2"/>
    <dgm:cxn modelId="{BEC12A89-AB58-455F-96D8-B537ABFC1864}" type="presOf" srcId="{56881162-4F26-4610-9ACE-570C214DAD48}" destId="{65D6D222-7DFE-41BE-9DC5-FDE4C0E64466}" srcOrd="0" destOrd="0" presId="urn:microsoft.com/office/officeart/2005/8/layout/vList2"/>
    <dgm:cxn modelId="{FDA3B3BB-AF4C-4597-A9C3-69FDCF0B836C}" type="presOf" srcId="{862B4850-52BE-4D84-B8EA-DDEC1C70F55D}" destId="{8829A209-5A13-4FD9-9D29-DD5E9F70203C}" srcOrd="0" destOrd="0" presId="urn:microsoft.com/office/officeart/2005/8/layout/vList2"/>
    <dgm:cxn modelId="{15FAB02A-06E6-489D-9E8D-AFFCBE8B98B5}" type="presParOf" srcId="{65D6D222-7DFE-41BE-9DC5-FDE4C0E64466}" destId="{D96C5248-C2DE-4073-924B-6803C27E1316}" srcOrd="0" destOrd="0" presId="urn:microsoft.com/office/officeart/2005/8/layout/vList2"/>
    <dgm:cxn modelId="{CAD7EAB9-88B5-48B9-B475-A083BC989067}" type="presParOf" srcId="{65D6D222-7DFE-41BE-9DC5-FDE4C0E64466}" destId="{81921D2D-478B-4A12-86D8-C8E0D5C904DA}" srcOrd="1" destOrd="0" presId="urn:microsoft.com/office/officeart/2005/8/layout/vList2"/>
    <dgm:cxn modelId="{050EFFA5-B36F-4579-B9D9-46A6AD1B01AF}" type="presParOf" srcId="{65D6D222-7DFE-41BE-9DC5-FDE4C0E64466}" destId="{8829A209-5A13-4FD9-9D29-DD5E9F70203C}" srcOrd="2" destOrd="0" presId="urn:microsoft.com/office/officeart/2005/8/layout/vList2"/>
    <dgm:cxn modelId="{A48A9D30-2B9B-44AE-B6F2-5A021536CD26}" type="presParOf" srcId="{65D6D222-7DFE-41BE-9DC5-FDE4C0E64466}" destId="{F54FD1EB-D8E1-49B7-88A7-6C3636669607}" srcOrd="3" destOrd="0" presId="urn:microsoft.com/office/officeart/2005/8/layout/vList2"/>
    <dgm:cxn modelId="{D7681360-98C2-4257-9CBC-652A2335D789}" type="presParOf" srcId="{65D6D222-7DFE-41BE-9DC5-FDE4C0E64466}" destId="{6F362297-7C23-464F-8830-8B602C9A535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C5248-C2DE-4073-924B-6803C27E1316}">
      <dsp:nvSpPr>
        <dsp:cNvPr id="0" name=""/>
        <dsp:cNvSpPr/>
      </dsp:nvSpPr>
      <dsp:spPr>
        <a:xfrm>
          <a:off x="0" y="91703"/>
          <a:ext cx="6666833" cy="171843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importance of learning how to use gardening as a latent power source for the human spirit is at the core of gardening therapy at an individual level.</a:t>
          </a:r>
        </a:p>
      </dsp:txBody>
      <dsp:txXfrm>
        <a:off x="83887" y="175590"/>
        <a:ext cx="6499059" cy="1550663"/>
      </dsp:txXfrm>
    </dsp:sp>
    <dsp:sp modelId="{8829A209-5A13-4FD9-9D29-DD5E9F70203C}">
      <dsp:nvSpPr>
        <dsp:cNvPr id="0" name=""/>
        <dsp:cNvSpPr/>
      </dsp:nvSpPr>
      <dsp:spPr>
        <a:xfrm>
          <a:off x="0" y="1867741"/>
          <a:ext cx="6666833" cy="1718437"/>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Social workers can contribute to bolstering local food supplies with a </a:t>
          </a:r>
          <a:r>
            <a:rPr lang="en-US" sz="2000" kern="1200" dirty="0" err="1"/>
            <a:t>mezo</a:t>
          </a:r>
          <a:r>
            <a:rPr lang="en-US" sz="2000" kern="1200" dirty="0"/>
            <a:t>-level/group task force where community organizing is needed.</a:t>
          </a:r>
        </a:p>
      </dsp:txBody>
      <dsp:txXfrm>
        <a:off x="83887" y="1951628"/>
        <a:ext cx="6499059" cy="1550663"/>
      </dsp:txXfrm>
    </dsp:sp>
    <dsp:sp modelId="{6F362297-7C23-464F-8830-8B602C9A535E}">
      <dsp:nvSpPr>
        <dsp:cNvPr id="0" name=""/>
        <dsp:cNvSpPr/>
      </dsp:nvSpPr>
      <dsp:spPr>
        <a:xfrm>
          <a:off x="0" y="3643778"/>
          <a:ext cx="6666833" cy="1718437"/>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Gardening as therapy has even broader impacts in communities and cities through local habitat restoration programs or macro-level political intervention with social work advocacy for food-security and community garden access for a broader base of citizens.</a:t>
          </a:r>
        </a:p>
      </dsp:txBody>
      <dsp:txXfrm>
        <a:off x="83887" y="3727665"/>
        <a:ext cx="6499059" cy="15506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1743-39C6-A085-2E13-655D898648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44C49F-4B1D-B5A3-F7DC-FCD9471D35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892B3B-FE2F-D382-9295-EFBAA2E4C2CB}"/>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38C14926-C02B-41ED-EA99-F52314DFF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D53C70-2D65-EA72-61FA-7C1D3187E611}"/>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305865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88DF9-ABE8-AC49-4893-6D9F2799EE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94C60A-47BE-5FF8-D671-4A98BA388D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6C65B4-EF7C-90B0-63B1-4B963373C139}"/>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9CFAB286-4059-75CE-66D3-EEFD5932C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5FB3A-A6DA-9068-7798-72100CEA8C5C}"/>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3573726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15A988-EA6E-4C98-5A21-EADDD80591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A7BE74-27E6-19A7-3770-5B6742B8D4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BAD223-F690-DC8B-DD62-D30C0306AA94}"/>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229EB812-7DE2-D660-B07D-457B787255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F7B263-446F-D4AF-6E13-273B23D97E1B}"/>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144903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5971-3019-21C7-C51D-0EDE1CE1E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7E8F7E-A516-215A-F691-5ED5ACBE71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D7064A-BCB3-691B-8D71-915B74597023}"/>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72684489-8E05-CBF6-3494-FB0AB8EE2B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762092-25C2-8361-7DCC-F89874C558FA}"/>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393126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4C6A6-44E5-AE50-37D2-891502E065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129C54-00A2-878C-DAD7-F697BC907E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D329FD-72F2-7764-695F-5F411B8E02FC}"/>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97AFDFC7-097A-63B8-6DC7-B085DD5B20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71EFC-8AA6-FC63-F12A-77C4CB767F0C}"/>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121009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AC706-664E-6755-4E46-4EDC86CD24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D5FE4E-F093-AFFB-D955-16F3D40783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62758C-6E6F-484A-7ACF-70F308EE4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1898E7-3840-5009-904F-32FC279AA1C7}"/>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6" name="Footer Placeholder 5">
            <a:extLst>
              <a:ext uri="{FF2B5EF4-FFF2-40B4-BE49-F238E27FC236}">
                <a16:creationId xmlns:a16="http://schemas.microsoft.com/office/drawing/2014/main" id="{FC796190-47B3-A9B5-D073-D8591582E2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3D87DA-6B82-A713-E2A1-06F38D879D23}"/>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679222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DAA9E-9851-BEFD-23DE-28D7C5B52D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24E455-F5C2-4CE0-F811-0CFD58C6F4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602D39-9A71-C2E0-D011-BDD048C5B2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2C27AF-F092-16CC-F316-30071D1ED7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E894A5-7BC1-DB63-4DF1-EF95B9FCDE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961C0F-8410-D03E-26E9-92F389C4797E}"/>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8" name="Footer Placeholder 7">
            <a:extLst>
              <a:ext uri="{FF2B5EF4-FFF2-40B4-BE49-F238E27FC236}">
                <a16:creationId xmlns:a16="http://schemas.microsoft.com/office/drawing/2014/main" id="{EF876AC3-A32F-E385-DCC8-E5B45508D9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945E8B-320C-427E-5F34-0DF62F01F406}"/>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3461035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8A391-8EA5-68A3-0DF9-9E6C9F7A20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5B8EC3-77A7-73A3-5986-E538195E7F14}"/>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4" name="Footer Placeholder 3">
            <a:extLst>
              <a:ext uri="{FF2B5EF4-FFF2-40B4-BE49-F238E27FC236}">
                <a16:creationId xmlns:a16="http://schemas.microsoft.com/office/drawing/2014/main" id="{081EBA3C-5A37-44AC-98F8-5E6351825C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A3C2AC-7341-ED6A-26E8-E45558A08AA2}"/>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239538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2B62B3-BCF0-3833-FD55-A30A8D3213A3}"/>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3" name="Footer Placeholder 2">
            <a:extLst>
              <a:ext uri="{FF2B5EF4-FFF2-40B4-BE49-F238E27FC236}">
                <a16:creationId xmlns:a16="http://schemas.microsoft.com/office/drawing/2014/main" id="{AA39A4F5-9292-236B-5EA8-D69BADC12B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0B6F27-2E48-5BB3-B8AD-43FF6988BB7C}"/>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357140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73AAC-59E7-92E0-D489-535A87E48A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195C6F-385D-E6E9-6C36-445607271D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C3D667-8963-F2EF-4C5D-3F6C002DA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C0F18-FBFA-1746-E63F-FB03765557A1}"/>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6" name="Footer Placeholder 5">
            <a:extLst>
              <a:ext uri="{FF2B5EF4-FFF2-40B4-BE49-F238E27FC236}">
                <a16:creationId xmlns:a16="http://schemas.microsoft.com/office/drawing/2014/main" id="{30E93DDB-8B71-D690-DAA4-3C35CBBBC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2CF60-645D-F8FC-4783-B7B99637D62D}"/>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1586407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6BE2F-5921-4334-AD76-27A99FDBD7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F90C0B-2632-966F-3FFF-1A065E33EF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70221F-B81D-3538-00E1-6741FAE89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BD96B-BC5C-B6EE-CD06-B3D587471EB9}"/>
              </a:ext>
            </a:extLst>
          </p:cNvPr>
          <p:cNvSpPr>
            <a:spLocks noGrp="1"/>
          </p:cNvSpPr>
          <p:nvPr>
            <p:ph type="dt" sz="half" idx="10"/>
          </p:nvPr>
        </p:nvSpPr>
        <p:spPr/>
        <p:txBody>
          <a:bodyPr/>
          <a:lstStyle/>
          <a:p>
            <a:fld id="{9CD37D8F-B7CB-4B31-86E6-14038645887E}" type="datetimeFigureOut">
              <a:rPr lang="en-US" smtClean="0"/>
              <a:t>7/24/2026</a:t>
            </a:fld>
            <a:endParaRPr lang="en-US"/>
          </a:p>
        </p:txBody>
      </p:sp>
      <p:sp>
        <p:nvSpPr>
          <p:cNvPr id="6" name="Footer Placeholder 5">
            <a:extLst>
              <a:ext uri="{FF2B5EF4-FFF2-40B4-BE49-F238E27FC236}">
                <a16:creationId xmlns:a16="http://schemas.microsoft.com/office/drawing/2014/main" id="{CEF37C4A-F0D9-A948-0DF8-290A49C9F5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DD3D0-3558-8619-0B02-CF137546CDEF}"/>
              </a:ext>
            </a:extLst>
          </p:cNvPr>
          <p:cNvSpPr>
            <a:spLocks noGrp="1"/>
          </p:cNvSpPr>
          <p:nvPr>
            <p:ph type="sldNum" sz="quarter" idx="12"/>
          </p:nvPr>
        </p:nvSpPr>
        <p:spPr/>
        <p:txBody>
          <a:bodyPr/>
          <a:lstStyle/>
          <a:p>
            <a:fld id="{A3787EF1-7BBB-4C98-BFD3-10A564B3E245}" type="slidenum">
              <a:rPr lang="en-US" smtClean="0"/>
              <a:t>‹#›</a:t>
            </a:fld>
            <a:endParaRPr lang="en-US"/>
          </a:p>
        </p:txBody>
      </p:sp>
    </p:spTree>
    <p:extLst>
      <p:ext uri="{BB962C8B-B14F-4D97-AF65-F5344CB8AC3E}">
        <p14:creationId xmlns:p14="http://schemas.microsoft.com/office/powerpoint/2010/main" val="76919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C37493-5226-003D-04C4-5412A125C3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4A0D81-C778-6623-40CA-F5D05700C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2EA8EE-5F17-18E7-E393-1854E5C151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D37D8F-B7CB-4B31-86E6-14038645887E}" type="datetimeFigureOut">
              <a:rPr lang="en-US" smtClean="0"/>
              <a:t>7/24/2026</a:t>
            </a:fld>
            <a:endParaRPr lang="en-US"/>
          </a:p>
        </p:txBody>
      </p:sp>
      <p:sp>
        <p:nvSpPr>
          <p:cNvPr id="5" name="Footer Placeholder 4">
            <a:extLst>
              <a:ext uri="{FF2B5EF4-FFF2-40B4-BE49-F238E27FC236}">
                <a16:creationId xmlns:a16="http://schemas.microsoft.com/office/drawing/2014/main" id="{5413C3F7-7ADC-A432-C709-54B135F3F8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3BBDA6-2596-61E0-0D3C-E8667132C9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787EF1-7BBB-4C98-BFD3-10A564B3E245}" type="slidenum">
              <a:rPr lang="en-US" smtClean="0"/>
              <a:t>‹#›</a:t>
            </a:fld>
            <a:endParaRPr lang="en-US"/>
          </a:p>
        </p:txBody>
      </p:sp>
    </p:spTree>
    <p:extLst>
      <p:ext uri="{BB962C8B-B14F-4D97-AF65-F5344CB8AC3E}">
        <p14:creationId xmlns:p14="http://schemas.microsoft.com/office/powerpoint/2010/main" val="3698861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F6sxHXkBB1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hazenaudel.com/" TargetMode="Externa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www.youtube.com/@BushcraftFarm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back2basicsrecovery.com/our-program/outdoor-adventure/" TargetMode="External"/><Relationship Id="rId2" Type="http://schemas.openxmlformats.org/officeDocument/2006/relationships/hyperlink" Target="https://anasazi.org/" TargetMode="External"/><Relationship Id="rId1" Type="http://schemas.openxmlformats.org/officeDocument/2006/relationships/slideLayout" Target="../slideLayouts/slideLayout2.xml"/><Relationship Id="rId4" Type="http://schemas.openxmlformats.org/officeDocument/2006/relationships/hyperlink" Target="https://www.sierratucson.com/therapies/integrative/adventur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cowellnessbend.com/"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youtu.be/3FRlmiOuSfs?si=0hgbF3anMC8fkSAW"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dybowskimsw@gmail.co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azfoodbanks.org/wp-content/uploads/2024/04/Addressing-Food-Insecurity-with-School-Gardens.pdf#:~:text=Addressing%20Food%20Insecurity,Born%20and%20Raised%20in%20Arizona" TargetMode="External"/><Relationship Id="rId2" Type="http://schemas.openxmlformats.org/officeDocument/2006/relationships/hyperlink" Target="https://doi.org/10.5304/jafscd.2025.143.022"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agritecture.com/blog/community-gardens-and-food-insecurity"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researchgate.net/publication/303094850_Wilderness_Adventure_Therapy_Effects_on_the_Mental_Health_of_Youth_Participants" TargetMode="External"/><Relationship Id="rId7" Type="http://schemas.openxmlformats.org/officeDocument/2006/relationships/hyperlink" Target="https://www.researchgate.net/publication/51920213_Impact_of_a_Community_Gardening_Project_on_Vegetable_Intake_Food_Security_and_Family_Relationships_A_Community-based_Participatory_Research_Study" TargetMode="External"/><Relationship Id="rId2" Type="http://schemas.openxmlformats.org/officeDocument/2006/relationships/hyperlink" Target="https://pubmed.ncbi.nlm.nih.gov/27311098/" TargetMode="External"/><Relationship Id="rId1" Type="http://schemas.openxmlformats.org/officeDocument/2006/relationships/slideLayout" Target="../slideLayouts/slideLayout2.xml"/><Relationship Id="rId6" Type="http://schemas.openxmlformats.org/officeDocument/2006/relationships/hyperlink" Target="https://pubmed.ncbi.nlm.nih.gov/22194063/" TargetMode="External"/><Relationship Id="rId5" Type="http://schemas.openxmlformats.org/officeDocument/2006/relationships/hyperlink" Target="https://research.childrenandnature.org/research/wilderness-adventure-therapy-may-be-especially-well-suited-for-youth-with-more-serious-psychological-symptoms/" TargetMode="External"/><Relationship Id="rId4" Type="http://schemas.openxmlformats.org/officeDocument/2006/relationships/hyperlink" Target="https://www.tandfonline.com/doi/full/10.1080/02673843.2018.1528166" TargetMode="External"/></Relationships>
</file>

<file path=ppt/slides/_rels/slide46.xml.rels><?xml version="1.0" encoding="UTF-8" standalone="yes"?>
<Relationships xmlns="http://schemas.openxmlformats.org/package/2006/relationships"><Relationship Id="rId2" Type="http://schemas.openxmlformats.org/officeDocument/2006/relationships/hyperlink" Target="https://greenamerica.org/your-green-life-2026/community-gardens-and-food-security-go-hand-hand"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actionagainsthunger.org/our-solutions/food-security-livelihoods/" TargetMode="External"/><Relationship Id="rId2" Type="http://schemas.openxmlformats.org/officeDocument/2006/relationships/hyperlink" Target="https://doi.org/10.1111/j.1758-0854.2011.01052.x" TargetMode="External"/><Relationship Id="rId1" Type="http://schemas.openxmlformats.org/officeDocument/2006/relationships/slideLayout" Target="../slideLayouts/slideLayout2.xml"/><Relationship Id="rId5" Type="http://schemas.openxmlformats.org/officeDocument/2006/relationships/hyperlink" Target="https://www.semanticscholar.org/paper/33601139df94ed1c92d3e601542d17826e790d2d" TargetMode="External"/><Relationship Id="rId4" Type="http://schemas.openxmlformats.org/officeDocument/2006/relationships/hyperlink" Target="https://pubmed.ncbi.nlm.nih.gov/22931474/"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pubmed.ncbi.nlm.nih.gov/41250019/" TargetMode="External"/><Relationship Id="rId2" Type="http://schemas.openxmlformats.org/officeDocument/2006/relationships/hyperlink" Target="https://link.springer.com/article/10.1186/s12889-025-25392-3" TargetMode="External"/><Relationship Id="rId1" Type="http://schemas.openxmlformats.org/officeDocument/2006/relationships/slideLayout" Target="../slideLayouts/slideLayout2.xml"/><Relationship Id="rId6" Type="http://schemas.openxmlformats.org/officeDocument/2006/relationships/hyperlink" Target="https://let.umn.edu/sites/let.umn.edu/files/2022-10/policy_brief_8.pdf" TargetMode="External"/><Relationship Id="rId5" Type="http://schemas.openxmlformats.org/officeDocument/2006/relationships/hyperlink" Target="https://www.sierraclub.org/sierra/ready-less-screen-time-and-more-nature-time-try-wwoofing?utm_source=brevo&amp;utm_medium=email&amp;utm_campaign=SUBSCRIBER_EMAIL2_JUNE26&amp;utm_id=36" TargetMode="External"/><Relationship Id="rId4" Type="http://schemas.openxmlformats.org/officeDocument/2006/relationships/hyperlink" Target="https://journals.uclpress.co.uk/ucloe/article/id/3147/"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www.nap.edu/" TargetMode="External"/><Relationship Id="rId2" Type="http://schemas.openxmlformats.org/officeDocument/2006/relationships/hyperlink" Target="https://www.instagram.com/p/C8pxoUVJR3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csi-net.org/members/group_content_view.asp?group=162835&amp;id=590269" TargetMode="External"/><Relationship Id="rId2" Type="http://schemas.openxmlformats.org/officeDocument/2006/relationships/hyperlink" Target="https://azfoodbanks.org/wp-content/uploads/2024/04/Addressing-Food-Insecurity-with-School-Gardens.pdf" TargetMode="External"/><Relationship Id="rId1" Type="http://schemas.openxmlformats.org/officeDocument/2006/relationships/slideLayout" Target="../slideLayouts/slideLayout2.xml"/><Relationship Id="rId4" Type="http://schemas.openxmlformats.org/officeDocument/2006/relationships/hyperlink" Target="https://www.semanticscholar.org/paper/Wellness-Counseling%3A-The-Evidence-Base-for-Practice-Myers-Sweeney/367b88a7cdc76ac13c45e5e07a2dc40f1e4e3581"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doi.org/10.1002/j.1556-6676.2012.00050.x" TargetMode="External"/><Relationship Id="rId2" Type="http://schemas.openxmlformats.org/officeDocument/2006/relationships/hyperlink" Target="https://foodcommunitybenefit.noharm.org/resources/implementation-strategy/program-community-gardens-and-farms"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healthbegins.org/wp-content/uploads/2024/10/Community-Gardens-Evidence-Assessment.pdf" TargetMode="External"/><Relationship Id="rId2" Type="http://schemas.openxmlformats.org/officeDocument/2006/relationships/hyperlink" Target="https://clf.jhsph.edu/sites/default/files/2019-01/vacant-lots-to-vibrant-plots.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utia.tennessee.edu/publications/wp-content/uploads/sites/269/2023/10/W1021D.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www.researchgate.net/publication/6481365_Growing_Urban_Health_Community_Gardening_in_South-East_Toronto"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cargill.com/story/feeding-growing-world-food-system-resilience?utm_source=search&amp;utm_medium=paid&amp;utm_campaign=feeding10b&amp;gad_source=1&amp;gad_campaignid=23709311478&amp;gbraid=0AAAAADmS0VvOcQ2nFvHM2-zFDCeuQQuks&amp;gclid=CjwKCAjwq6DQBhBVEiwA4ZD5XNecwFlTspxXWH3asNw8OEvtpmUvstXcDynbCDQLdM8xFGZ-RRiIhxoCp4IQAvD_Bw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youtu.be/Hi2j3Evq76o?si=pWFvWB6AEFItMom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D24019-B5F3-3E1E-7B07-8CAB1E60F0C2}"/>
              </a:ext>
            </a:extLst>
          </p:cNvPr>
          <p:cNvSpPr txBox="1"/>
          <p:nvPr/>
        </p:nvSpPr>
        <p:spPr>
          <a:xfrm>
            <a:off x="3936758" y="2851011"/>
            <a:ext cx="4000326" cy="584775"/>
          </a:xfrm>
          <a:prstGeom prst="rect">
            <a:avLst/>
          </a:prstGeom>
          <a:noFill/>
          <a:ln>
            <a:solidFill>
              <a:schemeClr val="accent1"/>
            </a:solidFill>
          </a:ln>
        </p:spPr>
        <p:txBody>
          <a:bodyPr wrap="none" rtlCol="0">
            <a:spAutoFit/>
          </a:bodyPr>
          <a:lstStyle/>
          <a:p>
            <a:r>
              <a:rPr lang="en-US" sz="3200" dirty="0"/>
              <a:t>Gardening as Therapy</a:t>
            </a:r>
          </a:p>
        </p:txBody>
      </p:sp>
      <p:sp>
        <p:nvSpPr>
          <p:cNvPr id="5" name="TextBox 4">
            <a:extLst>
              <a:ext uri="{FF2B5EF4-FFF2-40B4-BE49-F238E27FC236}">
                <a16:creationId xmlns:a16="http://schemas.microsoft.com/office/drawing/2014/main" id="{CA050FA8-CABF-E060-63DD-407DE57136EB}"/>
              </a:ext>
            </a:extLst>
          </p:cNvPr>
          <p:cNvSpPr txBox="1"/>
          <p:nvPr/>
        </p:nvSpPr>
        <p:spPr>
          <a:xfrm>
            <a:off x="862040" y="1556721"/>
            <a:ext cx="2281266" cy="369332"/>
          </a:xfrm>
          <a:prstGeom prst="rect">
            <a:avLst/>
          </a:prstGeom>
          <a:noFill/>
          <a:ln>
            <a:solidFill>
              <a:schemeClr val="accent1"/>
            </a:solidFill>
          </a:ln>
        </p:spPr>
        <p:txBody>
          <a:bodyPr wrap="none" rtlCol="0">
            <a:spAutoFit/>
          </a:bodyPr>
          <a:lstStyle/>
          <a:p>
            <a:r>
              <a:rPr lang="en-US" dirty="0"/>
              <a:t>Eco wellness therapy</a:t>
            </a:r>
          </a:p>
        </p:txBody>
      </p:sp>
      <p:sp>
        <p:nvSpPr>
          <p:cNvPr id="6" name="TextBox 5">
            <a:extLst>
              <a:ext uri="{FF2B5EF4-FFF2-40B4-BE49-F238E27FC236}">
                <a16:creationId xmlns:a16="http://schemas.microsoft.com/office/drawing/2014/main" id="{91F51D61-67D9-8DFE-5B1B-9D04639E6972}"/>
              </a:ext>
            </a:extLst>
          </p:cNvPr>
          <p:cNvSpPr txBox="1"/>
          <p:nvPr/>
        </p:nvSpPr>
        <p:spPr>
          <a:xfrm>
            <a:off x="4872229" y="346178"/>
            <a:ext cx="2100768" cy="369332"/>
          </a:xfrm>
          <a:prstGeom prst="rect">
            <a:avLst/>
          </a:prstGeom>
          <a:noFill/>
          <a:ln>
            <a:solidFill>
              <a:schemeClr val="accent1"/>
            </a:solidFill>
          </a:ln>
        </p:spPr>
        <p:txBody>
          <a:bodyPr wrap="none" rtlCol="0">
            <a:spAutoFit/>
          </a:bodyPr>
          <a:lstStyle/>
          <a:p>
            <a:r>
              <a:rPr lang="en-US" dirty="0"/>
              <a:t>Wilderness therapy</a:t>
            </a:r>
          </a:p>
        </p:txBody>
      </p:sp>
      <p:sp>
        <p:nvSpPr>
          <p:cNvPr id="7" name="TextBox 6">
            <a:extLst>
              <a:ext uri="{FF2B5EF4-FFF2-40B4-BE49-F238E27FC236}">
                <a16:creationId xmlns:a16="http://schemas.microsoft.com/office/drawing/2014/main" id="{C8CB3317-AA74-904D-CCA1-9C85395CFB3D}"/>
              </a:ext>
            </a:extLst>
          </p:cNvPr>
          <p:cNvSpPr txBox="1"/>
          <p:nvPr/>
        </p:nvSpPr>
        <p:spPr>
          <a:xfrm>
            <a:off x="8877450" y="1797698"/>
            <a:ext cx="1664366" cy="369332"/>
          </a:xfrm>
          <a:prstGeom prst="rect">
            <a:avLst/>
          </a:prstGeom>
          <a:noFill/>
          <a:ln>
            <a:solidFill>
              <a:schemeClr val="accent1"/>
            </a:solidFill>
          </a:ln>
        </p:spPr>
        <p:txBody>
          <a:bodyPr wrap="none" rtlCol="0">
            <a:spAutoFit/>
          </a:bodyPr>
          <a:lstStyle/>
          <a:p>
            <a:r>
              <a:rPr lang="en-US" dirty="0"/>
              <a:t>Nature therapy</a:t>
            </a:r>
          </a:p>
        </p:txBody>
      </p:sp>
      <p:sp>
        <p:nvSpPr>
          <p:cNvPr id="8" name="TextBox 7">
            <a:extLst>
              <a:ext uri="{FF2B5EF4-FFF2-40B4-BE49-F238E27FC236}">
                <a16:creationId xmlns:a16="http://schemas.microsoft.com/office/drawing/2014/main" id="{DC90C802-354D-141D-B9C6-787B1CF1C9EE}"/>
              </a:ext>
            </a:extLst>
          </p:cNvPr>
          <p:cNvSpPr txBox="1"/>
          <p:nvPr/>
        </p:nvSpPr>
        <p:spPr>
          <a:xfrm>
            <a:off x="9640785" y="2958733"/>
            <a:ext cx="1983172" cy="369332"/>
          </a:xfrm>
          <a:prstGeom prst="rect">
            <a:avLst/>
          </a:prstGeom>
          <a:noFill/>
          <a:ln>
            <a:solidFill>
              <a:schemeClr val="accent1"/>
            </a:solidFill>
          </a:ln>
        </p:spPr>
        <p:txBody>
          <a:bodyPr wrap="none" rtlCol="0">
            <a:spAutoFit/>
          </a:bodyPr>
          <a:lstStyle/>
          <a:p>
            <a:r>
              <a:rPr lang="en-US" dirty="0"/>
              <a:t>Adventure therapy</a:t>
            </a:r>
          </a:p>
        </p:txBody>
      </p:sp>
      <p:sp>
        <p:nvSpPr>
          <p:cNvPr id="9" name="TextBox 8">
            <a:extLst>
              <a:ext uri="{FF2B5EF4-FFF2-40B4-BE49-F238E27FC236}">
                <a16:creationId xmlns:a16="http://schemas.microsoft.com/office/drawing/2014/main" id="{72A73849-BC94-612E-38F0-98A1122F6142}"/>
              </a:ext>
            </a:extLst>
          </p:cNvPr>
          <p:cNvSpPr txBox="1"/>
          <p:nvPr/>
        </p:nvSpPr>
        <p:spPr>
          <a:xfrm>
            <a:off x="365424" y="2957209"/>
            <a:ext cx="2185791" cy="369332"/>
          </a:xfrm>
          <a:prstGeom prst="rect">
            <a:avLst/>
          </a:prstGeom>
          <a:noFill/>
          <a:ln>
            <a:solidFill>
              <a:schemeClr val="accent1"/>
            </a:solidFill>
          </a:ln>
        </p:spPr>
        <p:txBody>
          <a:bodyPr wrap="none" rtlCol="0">
            <a:spAutoFit/>
          </a:bodyPr>
          <a:lstStyle/>
          <a:p>
            <a:r>
              <a:rPr lang="en-US" dirty="0"/>
              <a:t>Horticulture therapy</a:t>
            </a:r>
          </a:p>
        </p:txBody>
      </p:sp>
      <p:sp>
        <p:nvSpPr>
          <p:cNvPr id="10" name="TextBox 9">
            <a:extLst>
              <a:ext uri="{FF2B5EF4-FFF2-40B4-BE49-F238E27FC236}">
                <a16:creationId xmlns:a16="http://schemas.microsoft.com/office/drawing/2014/main" id="{FA77EDC3-F938-3857-FA8F-A17B872C5F0E}"/>
              </a:ext>
            </a:extLst>
          </p:cNvPr>
          <p:cNvSpPr txBox="1"/>
          <p:nvPr/>
        </p:nvSpPr>
        <p:spPr>
          <a:xfrm>
            <a:off x="8451965" y="4654908"/>
            <a:ext cx="2472856" cy="369332"/>
          </a:xfrm>
          <a:prstGeom prst="rect">
            <a:avLst/>
          </a:prstGeom>
          <a:noFill/>
          <a:ln>
            <a:solidFill>
              <a:schemeClr val="accent1"/>
            </a:solidFill>
          </a:ln>
        </p:spPr>
        <p:txBody>
          <a:bodyPr wrap="none" rtlCol="0">
            <a:spAutoFit/>
          </a:bodyPr>
          <a:lstStyle/>
          <a:p>
            <a:r>
              <a:rPr lang="en-US" dirty="0"/>
              <a:t>Fungi / mycobacterium</a:t>
            </a:r>
          </a:p>
        </p:txBody>
      </p:sp>
      <p:sp>
        <p:nvSpPr>
          <p:cNvPr id="11" name="TextBox 10">
            <a:extLst>
              <a:ext uri="{FF2B5EF4-FFF2-40B4-BE49-F238E27FC236}">
                <a16:creationId xmlns:a16="http://schemas.microsoft.com/office/drawing/2014/main" id="{427BE720-29B9-8D94-F99C-A744356D05C0}"/>
              </a:ext>
            </a:extLst>
          </p:cNvPr>
          <p:cNvSpPr txBox="1"/>
          <p:nvPr/>
        </p:nvSpPr>
        <p:spPr>
          <a:xfrm>
            <a:off x="4332451" y="6068006"/>
            <a:ext cx="2938753" cy="369332"/>
          </a:xfrm>
          <a:prstGeom prst="rect">
            <a:avLst/>
          </a:prstGeom>
          <a:noFill/>
          <a:ln>
            <a:solidFill>
              <a:schemeClr val="accent1"/>
            </a:solidFill>
          </a:ln>
        </p:spPr>
        <p:txBody>
          <a:bodyPr wrap="none" rtlCol="0">
            <a:spAutoFit/>
          </a:bodyPr>
          <a:lstStyle/>
          <a:p>
            <a:r>
              <a:rPr lang="en-US" dirty="0" err="1"/>
              <a:t>Shinrin</a:t>
            </a:r>
            <a:r>
              <a:rPr lang="en-US" dirty="0"/>
              <a:t> </a:t>
            </a:r>
            <a:r>
              <a:rPr lang="en-US" dirty="0" err="1"/>
              <a:t>Yoku</a:t>
            </a:r>
            <a:r>
              <a:rPr lang="en-US" dirty="0"/>
              <a:t> / forest bathing</a:t>
            </a:r>
          </a:p>
        </p:txBody>
      </p:sp>
      <p:sp>
        <p:nvSpPr>
          <p:cNvPr id="12" name="TextBox 11">
            <a:extLst>
              <a:ext uri="{FF2B5EF4-FFF2-40B4-BE49-F238E27FC236}">
                <a16:creationId xmlns:a16="http://schemas.microsoft.com/office/drawing/2014/main" id="{58A871B0-E5FB-1F0C-6DBB-03190B477B4C}"/>
              </a:ext>
            </a:extLst>
          </p:cNvPr>
          <p:cNvSpPr txBox="1"/>
          <p:nvPr/>
        </p:nvSpPr>
        <p:spPr>
          <a:xfrm>
            <a:off x="799407" y="5322899"/>
            <a:ext cx="4415504" cy="369332"/>
          </a:xfrm>
          <a:prstGeom prst="rect">
            <a:avLst/>
          </a:prstGeom>
          <a:noFill/>
          <a:ln>
            <a:solidFill>
              <a:schemeClr val="accent1"/>
            </a:solidFill>
          </a:ln>
        </p:spPr>
        <p:txBody>
          <a:bodyPr wrap="none" rtlCol="0">
            <a:spAutoFit/>
          </a:bodyPr>
          <a:lstStyle/>
          <a:p>
            <a:r>
              <a:rPr lang="en-US" dirty="0"/>
              <a:t>Sensory benefits to health-related recovery</a:t>
            </a:r>
          </a:p>
        </p:txBody>
      </p:sp>
      <p:sp>
        <p:nvSpPr>
          <p:cNvPr id="13" name="TextBox 12">
            <a:extLst>
              <a:ext uri="{FF2B5EF4-FFF2-40B4-BE49-F238E27FC236}">
                <a16:creationId xmlns:a16="http://schemas.microsoft.com/office/drawing/2014/main" id="{9793306A-B3A1-E9E3-3F91-2B2C16AA7FC7}"/>
              </a:ext>
            </a:extLst>
          </p:cNvPr>
          <p:cNvSpPr txBox="1"/>
          <p:nvPr/>
        </p:nvSpPr>
        <p:spPr>
          <a:xfrm>
            <a:off x="8389949" y="5674991"/>
            <a:ext cx="2940933" cy="923330"/>
          </a:xfrm>
          <a:prstGeom prst="rect">
            <a:avLst/>
          </a:prstGeom>
          <a:noFill/>
          <a:ln>
            <a:solidFill>
              <a:schemeClr val="dk1"/>
            </a:solidFill>
          </a:ln>
        </p:spPr>
        <p:txBody>
          <a:bodyPr wrap="none" rtlCol="0">
            <a:spAutoFit/>
          </a:bodyPr>
          <a:lstStyle/>
          <a:p>
            <a:pPr algn="ctr"/>
            <a:r>
              <a:rPr lang="en-US" dirty="0"/>
              <a:t>By </a:t>
            </a:r>
          </a:p>
          <a:p>
            <a:pPr algn="ctr"/>
            <a:r>
              <a:rPr lang="en-US" dirty="0"/>
              <a:t>Daniel </a:t>
            </a:r>
          </a:p>
          <a:p>
            <a:pPr algn="ctr"/>
            <a:r>
              <a:rPr lang="en-US" dirty="0"/>
              <a:t>Oladokun-Dybowski, LMSW</a:t>
            </a:r>
          </a:p>
        </p:txBody>
      </p:sp>
      <p:cxnSp>
        <p:nvCxnSpPr>
          <p:cNvPr id="15" name="Straight Connector 14">
            <a:extLst>
              <a:ext uri="{FF2B5EF4-FFF2-40B4-BE49-F238E27FC236}">
                <a16:creationId xmlns:a16="http://schemas.microsoft.com/office/drawing/2014/main" id="{7333E040-6328-F30E-2FA0-703815A172FF}"/>
              </a:ext>
            </a:extLst>
          </p:cNvPr>
          <p:cNvCxnSpPr>
            <a:cxnSpLocks/>
          </p:cNvCxnSpPr>
          <p:nvPr/>
        </p:nvCxnSpPr>
        <p:spPr>
          <a:xfrm>
            <a:off x="2903225" y="1963344"/>
            <a:ext cx="1059652" cy="880921"/>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8E8E5A8B-EA32-7724-7579-3034D2A7A66E}"/>
              </a:ext>
            </a:extLst>
          </p:cNvPr>
          <p:cNvCxnSpPr>
            <a:cxnSpLocks/>
            <a:stCxn id="9" idx="3"/>
            <a:endCxn id="4" idx="1"/>
          </p:cNvCxnSpPr>
          <p:nvPr/>
        </p:nvCxnSpPr>
        <p:spPr>
          <a:xfrm>
            <a:off x="2551215" y="3141875"/>
            <a:ext cx="1385543" cy="1524"/>
          </a:xfrm>
          <a:prstGeom prst="line">
            <a:avLst/>
          </a:prstGeom>
        </p:spPr>
        <p:style>
          <a:lnRef idx="2">
            <a:schemeClr val="dk1"/>
          </a:lnRef>
          <a:fillRef idx="0">
            <a:schemeClr val="dk1"/>
          </a:fillRef>
          <a:effectRef idx="1">
            <a:schemeClr val="dk1"/>
          </a:effectRef>
          <a:fontRef idx="minor">
            <a:schemeClr val="tx1"/>
          </a:fontRef>
        </p:style>
      </p:cxnSp>
      <p:cxnSp>
        <p:nvCxnSpPr>
          <p:cNvPr id="18" name="Straight Connector 17">
            <a:extLst>
              <a:ext uri="{FF2B5EF4-FFF2-40B4-BE49-F238E27FC236}">
                <a16:creationId xmlns:a16="http://schemas.microsoft.com/office/drawing/2014/main" id="{09AB0EA3-BE95-D9D7-54FB-FD9266FE4C86}"/>
              </a:ext>
            </a:extLst>
          </p:cNvPr>
          <p:cNvCxnSpPr>
            <a:cxnSpLocks/>
          </p:cNvCxnSpPr>
          <p:nvPr/>
        </p:nvCxnSpPr>
        <p:spPr>
          <a:xfrm>
            <a:off x="5801828" y="715510"/>
            <a:ext cx="0" cy="2135501"/>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747AF0D9-388A-7A8A-2B55-8DA00C688878}"/>
              </a:ext>
            </a:extLst>
          </p:cNvPr>
          <p:cNvCxnSpPr>
            <a:cxnSpLocks/>
          </p:cNvCxnSpPr>
          <p:nvPr/>
        </p:nvCxnSpPr>
        <p:spPr>
          <a:xfrm flipH="1">
            <a:off x="7872964" y="2182806"/>
            <a:ext cx="1004486" cy="661459"/>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F0F76BA9-E228-3BCB-C6E1-A7259BBFDEB7}"/>
              </a:ext>
            </a:extLst>
          </p:cNvPr>
          <p:cNvCxnSpPr>
            <a:cxnSpLocks/>
            <a:stCxn id="8" idx="1"/>
            <a:endCxn id="4" idx="3"/>
          </p:cNvCxnSpPr>
          <p:nvPr/>
        </p:nvCxnSpPr>
        <p:spPr>
          <a:xfrm flipH="1">
            <a:off x="7937084" y="3143399"/>
            <a:ext cx="1703701" cy="0"/>
          </a:xfrm>
          <a:prstGeom prst="line">
            <a:avLst/>
          </a:prstGeom>
        </p:spPr>
        <p:style>
          <a:lnRef idx="2">
            <a:schemeClr val="dk1"/>
          </a:lnRef>
          <a:fillRef idx="0">
            <a:schemeClr val="dk1"/>
          </a:fillRef>
          <a:effectRef idx="1">
            <a:schemeClr val="dk1"/>
          </a:effectRef>
          <a:fontRef idx="minor">
            <a:schemeClr val="tx1"/>
          </a:fontRef>
        </p:style>
      </p:cxnSp>
      <p:cxnSp>
        <p:nvCxnSpPr>
          <p:cNvPr id="32" name="Straight Connector 31">
            <a:extLst>
              <a:ext uri="{FF2B5EF4-FFF2-40B4-BE49-F238E27FC236}">
                <a16:creationId xmlns:a16="http://schemas.microsoft.com/office/drawing/2014/main" id="{A7565EE1-50DD-F7DF-BED1-FE2501E2A3E5}"/>
              </a:ext>
            </a:extLst>
          </p:cNvPr>
          <p:cNvCxnSpPr>
            <a:cxnSpLocks/>
          </p:cNvCxnSpPr>
          <p:nvPr/>
        </p:nvCxnSpPr>
        <p:spPr>
          <a:xfrm>
            <a:off x="7937084" y="3458219"/>
            <a:ext cx="1145956" cy="1196689"/>
          </a:xfrm>
          <a:prstGeom prst="line">
            <a:avLst/>
          </a:prstGeom>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92468977-0822-C929-87E3-EBB4B4EE3785}"/>
              </a:ext>
            </a:extLst>
          </p:cNvPr>
          <p:cNvCxnSpPr>
            <a:cxnSpLocks/>
          </p:cNvCxnSpPr>
          <p:nvPr/>
        </p:nvCxnSpPr>
        <p:spPr>
          <a:xfrm flipV="1">
            <a:off x="3265280" y="3429000"/>
            <a:ext cx="1138533" cy="1887456"/>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a:extLst>
              <a:ext uri="{FF2B5EF4-FFF2-40B4-BE49-F238E27FC236}">
                <a16:creationId xmlns:a16="http://schemas.microsoft.com/office/drawing/2014/main" id="{DFC139CB-6B0B-F225-FBD2-1F7BFEDB84BF}"/>
              </a:ext>
            </a:extLst>
          </p:cNvPr>
          <p:cNvCxnSpPr>
            <a:cxnSpLocks/>
          </p:cNvCxnSpPr>
          <p:nvPr/>
        </p:nvCxnSpPr>
        <p:spPr>
          <a:xfrm>
            <a:off x="6790944" y="3458219"/>
            <a:ext cx="1602927" cy="2231381"/>
          </a:xfrm>
          <a:prstGeom prst="line">
            <a:avLst/>
          </a:prstGeom>
        </p:spPr>
        <p:style>
          <a:lnRef idx="2">
            <a:schemeClr val="dk1"/>
          </a:lnRef>
          <a:fillRef idx="0">
            <a:schemeClr val="dk1"/>
          </a:fillRef>
          <a:effectRef idx="1">
            <a:schemeClr val="dk1"/>
          </a:effectRef>
          <a:fontRef idx="minor">
            <a:schemeClr val="tx1"/>
          </a:fontRef>
        </p:style>
      </p:cxnSp>
      <p:cxnSp>
        <p:nvCxnSpPr>
          <p:cNvPr id="39" name="Straight Connector 38">
            <a:extLst>
              <a:ext uri="{FF2B5EF4-FFF2-40B4-BE49-F238E27FC236}">
                <a16:creationId xmlns:a16="http://schemas.microsoft.com/office/drawing/2014/main" id="{17792C35-8228-0620-9B18-E183C10CAEE9}"/>
              </a:ext>
            </a:extLst>
          </p:cNvPr>
          <p:cNvCxnSpPr>
            <a:cxnSpLocks/>
            <a:endCxn id="11" idx="0"/>
          </p:cNvCxnSpPr>
          <p:nvPr/>
        </p:nvCxnSpPr>
        <p:spPr>
          <a:xfrm>
            <a:off x="5801828" y="3429000"/>
            <a:ext cx="0" cy="2639006"/>
          </a:xfrm>
          <a:prstGeom prst="line">
            <a:avLst/>
          </a:prstGeom>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CE81AD1F-231E-93C8-6EAD-1B14255EA3AB}"/>
              </a:ext>
            </a:extLst>
          </p:cNvPr>
          <p:cNvSpPr txBox="1"/>
          <p:nvPr/>
        </p:nvSpPr>
        <p:spPr>
          <a:xfrm>
            <a:off x="7640780" y="601009"/>
            <a:ext cx="2474588" cy="369332"/>
          </a:xfrm>
          <a:prstGeom prst="rect">
            <a:avLst/>
          </a:prstGeom>
          <a:noFill/>
          <a:ln>
            <a:solidFill>
              <a:schemeClr val="accent1"/>
            </a:solidFill>
          </a:ln>
        </p:spPr>
        <p:txBody>
          <a:bodyPr wrap="none" rtlCol="0">
            <a:spAutoFit/>
          </a:bodyPr>
          <a:lstStyle/>
          <a:p>
            <a:r>
              <a:rPr lang="en-US" dirty="0"/>
              <a:t>Person-In-Environment</a:t>
            </a:r>
          </a:p>
        </p:txBody>
      </p:sp>
      <p:cxnSp>
        <p:nvCxnSpPr>
          <p:cNvPr id="14" name="Straight Connector 13">
            <a:extLst>
              <a:ext uri="{FF2B5EF4-FFF2-40B4-BE49-F238E27FC236}">
                <a16:creationId xmlns:a16="http://schemas.microsoft.com/office/drawing/2014/main" id="{18BE10DB-4EFF-4DD3-19D6-8A59DB70FF3B}"/>
              </a:ext>
            </a:extLst>
          </p:cNvPr>
          <p:cNvCxnSpPr>
            <a:cxnSpLocks/>
          </p:cNvCxnSpPr>
          <p:nvPr/>
        </p:nvCxnSpPr>
        <p:spPr>
          <a:xfrm flipH="1">
            <a:off x="7058648" y="970341"/>
            <a:ext cx="814316" cy="1880670"/>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5DE82D94-0A81-EC08-4660-467EB51B6E7B}"/>
              </a:ext>
            </a:extLst>
          </p:cNvPr>
          <p:cNvCxnSpPr>
            <a:cxnSpLocks/>
          </p:cNvCxnSpPr>
          <p:nvPr/>
        </p:nvCxnSpPr>
        <p:spPr>
          <a:xfrm flipH="1">
            <a:off x="2551215" y="3355934"/>
            <a:ext cx="1356496" cy="1037416"/>
          </a:xfrm>
          <a:prstGeom prst="line">
            <a:avLst/>
          </a:prstGeom>
        </p:spPr>
        <p:style>
          <a:lnRef idx="2">
            <a:schemeClr val="dk1"/>
          </a:lnRef>
          <a:fillRef idx="0">
            <a:schemeClr val="dk1"/>
          </a:fillRef>
          <a:effectRef idx="1">
            <a:schemeClr val="dk1"/>
          </a:effectRef>
          <a:fontRef idx="minor">
            <a:schemeClr val="tx1"/>
          </a:fontRef>
        </p:style>
      </p:cxnSp>
      <p:sp>
        <p:nvSpPr>
          <p:cNvPr id="27" name="TextBox 26">
            <a:extLst>
              <a:ext uri="{FF2B5EF4-FFF2-40B4-BE49-F238E27FC236}">
                <a16:creationId xmlns:a16="http://schemas.microsoft.com/office/drawing/2014/main" id="{ED820FE4-52BB-95AE-E690-A9129755629F}"/>
              </a:ext>
            </a:extLst>
          </p:cNvPr>
          <p:cNvSpPr txBox="1"/>
          <p:nvPr/>
        </p:nvSpPr>
        <p:spPr>
          <a:xfrm>
            <a:off x="984311" y="4389243"/>
            <a:ext cx="1715726" cy="369332"/>
          </a:xfrm>
          <a:prstGeom prst="rect">
            <a:avLst/>
          </a:prstGeom>
          <a:noFill/>
          <a:ln>
            <a:solidFill>
              <a:schemeClr val="accent1"/>
            </a:solidFill>
          </a:ln>
        </p:spPr>
        <p:txBody>
          <a:bodyPr wrap="none" rtlCol="0">
            <a:spAutoFit/>
          </a:bodyPr>
          <a:lstStyle/>
          <a:p>
            <a:r>
              <a:rPr lang="en-US" dirty="0"/>
              <a:t>Systems theory</a:t>
            </a:r>
          </a:p>
        </p:txBody>
      </p:sp>
      <p:cxnSp>
        <p:nvCxnSpPr>
          <p:cNvPr id="30" name="Straight Connector 29">
            <a:extLst>
              <a:ext uri="{FF2B5EF4-FFF2-40B4-BE49-F238E27FC236}">
                <a16:creationId xmlns:a16="http://schemas.microsoft.com/office/drawing/2014/main" id="{16A26DBC-0330-6EF5-E8CF-3119E69F7AE4}"/>
              </a:ext>
            </a:extLst>
          </p:cNvPr>
          <p:cNvCxnSpPr>
            <a:cxnSpLocks/>
          </p:cNvCxnSpPr>
          <p:nvPr/>
        </p:nvCxnSpPr>
        <p:spPr>
          <a:xfrm>
            <a:off x="3907711" y="1279834"/>
            <a:ext cx="1315914" cy="1573880"/>
          </a:xfrm>
          <a:prstGeom prst="line">
            <a:avLst/>
          </a:prstGeom>
        </p:spPr>
        <p:style>
          <a:lnRef idx="2">
            <a:schemeClr val="dk1"/>
          </a:lnRef>
          <a:fillRef idx="0">
            <a:schemeClr val="dk1"/>
          </a:fillRef>
          <a:effectRef idx="1">
            <a:schemeClr val="dk1"/>
          </a:effectRef>
          <a:fontRef idx="minor">
            <a:schemeClr val="tx1"/>
          </a:fontRef>
        </p:style>
      </p:cxnSp>
      <p:sp>
        <p:nvSpPr>
          <p:cNvPr id="35" name="TextBox 34">
            <a:extLst>
              <a:ext uri="{FF2B5EF4-FFF2-40B4-BE49-F238E27FC236}">
                <a16:creationId xmlns:a16="http://schemas.microsoft.com/office/drawing/2014/main" id="{4F37C4D2-EBD0-6B85-0ABF-72535D9408C3}"/>
              </a:ext>
            </a:extLst>
          </p:cNvPr>
          <p:cNvSpPr txBox="1"/>
          <p:nvPr/>
        </p:nvSpPr>
        <p:spPr>
          <a:xfrm>
            <a:off x="2650892" y="910502"/>
            <a:ext cx="1407758" cy="369332"/>
          </a:xfrm>
          <a:prstGeom prst="rect">
            <a:avLst/>
          </a:prstGeom>
          <a:noFill/>
          <a:ln>
            <a:solidFill>
              <a:schemeClr val="accent1"/>
            </a:solidFill>
          </a:ln>
        </p:spPr>
        <p:txBody>
          <a:bodyPr wrap="none" rtlCol="0">
            <a:spAutoFit/>
          </a:bodyPr>
          <a:lstStyle/>
          <a:p>
            <a:r>
              <a:rPr lang="en-US" dirty="0"/>
              <a:t>Mindfulness</a:t>
            </a:r>
          </a:p>
        </p:txBody>
      </p:sp>
    </p:spTree>
    <p:extLst>
      <p:ext uri="{BB962C8B-B14F-4D97-AF65-F5344CB8AC3E}">
        <p14:creationId xmlns:p14="http://schemas.microsoft.com/office/powerpoint/2010/main" val="132836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33EA1-678A-C4B4-8C95-237F98594AE1}"/>
              </a:ext>
            </a:extLst>
          </p:cNvPr>
          <p:cNvSpPr>
            <a:spLocks noGrp="1"/>
          </p:cNvSpPr>
          <p:nvPr>
            <p:ph type="title"/>
          </p:nvPr>
        </p:nvSpPr>
        <p:spPr/>
        <p:txBody>
          <a:bodyPr/>
          <a:lstStyle/>
          <a:p>
            <a:r>
              <a:rPr lang="en-US" dirty="0"/>
              <a:t>Color also has a healing effect on the mind</a:t>
            </a:r>
          </a:p>
        </p:txBody>
      </p:sp>
      <p:pic>
        <p:nvPicPr>
          <p:cNvPr id="4" name="Content Placeholder 3">
            <a:extLst>
              <a:ext uri="{FF2B5EF4-FFF2-40B4-BE49-F238E27FC236}">
                <a16:creationId xmlns:a16="http://schemas.microsoft.com/office/drawing/2014/main" id="{3733965C-3872-1439-518B-181D7151B8B4}"/>
              </a:ext>
            </a:extLst>
          </p:cNvPr>
          <p:cNvPicPr>
            <a:picLocks noGrp="1" noChangeAspect="1"/>
          </p:cNvPicPr>
          <p:nvPr>
            <p:ph idx="1"/>
          </p:nvPr>
        </p:nvPicPr>
        <p:blipFill>
          <a:blip r:embed="rId2"/>
          <a:srcRect l="22579" t="22374" r="50000" b="8151"/>
          <a:stretch>
            <a:fillRect/>
          </a:stretch>
        </p:blipFill>
        <p:spPr>
          <a:xfrm>
            <a:off x="3962865" y="1704684"/>
            <a:ext cx="3652873" cy="5206146"/>
          </a:xfrm>
          <a:prstGeom prst="rect">
            <a:avLst/>
          </a:prstGeom>
        </p:spPr>
      </p:pic>
      <p:pic>
        <p:nvPicPr>
          <p:cNvPr id="6" name="Picture 5">
            <a:extLst>
              <a:ext uri="{FF2B5EF4-FFF2-40B4-BE49-F238E27FC236}">
                <a16:creationId xmlns:a16="http://schemas.microsoft.com/office/drawing/2014/main" id="{4355E50B-E078-097F-2DA0-C5005ED842E4}"/>
              </a:ext>
            </a:extLst>
          </p:cNvPr>
          <p:cNvPicPr>
            <a:picLocks noChangeAspect="1"/>
          </p:cNvPicPr>
          <p:nvPr/>
        </p:nvPicPr>
        <p:blipFill>
          <a:blip r:embed="rId3"/>
          <a:srcRect l="24644" t="24652" r="47346" b="8571"/>
          <a:stretch>
            <a:fillRect/>
          </a:stretch>
        </p:blipFill>
        <p:spPr>
          <a:xfrm>
            <a:off x="-4642" y="1690688"/>
            <a:ext cx="3882319" cy="5206146"/>
          </a:xfrm>
          <a:prstGeom prst="rect">
            <a:avLst/>
          </a:prstGeom>
        </p:spPr>
      </p:pic>
      <p:pic>
        <p:nvPicPr>
          <p:cNvPr id="11" name="Picture 10">
            <a:extLst>
              <a:ext uri="{FF2B5EF4-FFF2-40B4-BE49-F238E27FC236}">
                <a16:creationId xmlns:a16="http://schemas.microsoft.com/office/drawing/2014/main" id="{D1FB7A0C-9FF5-EA81-2DB3-E28CCE855D86}"/>
              </a:ext>
            </a:extLst>
          </p:cNvPr>
          <p:cNvPicPr>
            <a:picLocks noChangeAspect="1"/>
          </p:cNvPicPr>
          <p:nvPr/>
        </p:nvPicPr>
        <p:blipFill>
          <a:blip r:embed="rId4"/>
          <a:srcRect l="27704" t="39456" r="33878" b="14557"/>
          <a:stretch>
            <a:fillRect/>
          </a:stretch>
        </p:blipFill>
        <p:spPr>
          <a:xfrm>
            <a:off x="7615738" y="2783695"/>
            <a:ext cx="4527096" cy="3048124"/>
          </a:xfrm>
          <a:prstGeom prst="rect">
            <a:avLst/>
          </a:prstGeom>
        </p:spPr>
      </p:pic>
    </p:spTree>
    <p:extLst>
      <p:ext uri="{BB962C8B-B14F-4D97-AF65-F5344CB8AC3E}">
        <p14:creationId xmlns:p14="http://schemas.microsoft.com/office/powerpoint/2010/main" val="1232348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27030-320E-FD21-DEC8-96AE11069DC5}"/>
              </a:ext>
            </a:extLst>
          </p:cNvPr>
          <p:cNvSpPr>
            <a:spLocks noGrp="1"/>
          </p:cNvSpPr>
          <p:nvPr>
            <p:ph type="title"/>
          </p:nvPr>
        </p:nvSpPr>
        <p:spPr>
          <a:xfrm>
            <a:off x="469900" y="1032546"/>
            <a:ext cx="2710180" cy="3061934"/>
          </a:xfrm>
          <a:noFill/>
        </p:spPr>
        <p:txBody>
          <a:bodyPr vert="horz" lIns="91440" tIns="45720" rIns="91440" bIns="45720" rtlCol="0" anchor="ctr">
            <a:normAutofit fontScale="90000"/>
          </a:bodyPr>
          <a:lstStyle/>
          <a:p>
            <a:pPr algn="ctr"/>
            <a:r>
              <a:rPr lang="en-US" sz="3600" kern="1200" dirty="0">
                <a:latin typeface="+mj-lt"/>
                <a:ea typeface="+mj-ea"/>
                <a:cs typeface="+mj-cs"/>
              </a:rPr>
              <a:t>Symbiosis:</a:t>
            </a:r>
            <a:br>
              <a:rPr lang="en-US" sz="3600" kern="1200" dirty="0">
                <a:latin typeface="+mj-lt"/>
                <a:ea typeface="+mj-ea"/>
                <a:cs typeface="+mj-cs"/>
              </a:rPr>
            </a:br>
            <a:br>
              <a:rPr lang="en-US" sz="3600" kern="1200" dirty="0">
                <a:latin typeface="+mj-lt"/>
                <a:ea typeface="+mj-ea"/>
                <a:cs typeface="+mj-cs"/>
              </a:rPr>
            </a:br>
            <a:r>
              <a:rPr lang="en-US" sz="2400" kern="1200" dirty="0">
                <a:latin typeface="+mj-lt"/>
                <a:ea typeface="+mj-ea"/>
                <a:cs typeface="+mj-cs"/>
              </a:rPr>
              <a:t>humans rely on plants to produce oxygen</a:t>
            </a:r>
            <a:br>
              <a:rPr lang="en-US" sz="2400" kern="1200" dirty="0">
                <a:latin typeface="+mj-lt"/>
                <a:ea typeface="+mj-ea"/>
                <a:cs typeface="+mj-cs"/>
              </a:rPr>
            </a:br>
            <a:br>
              <a:rPr lang="en-US" sz="2400" kern="1200" dirty="0">
                <a:latin typeface="+mj-lt"/>
                <a:ea typeface="+mj-ea"/>
                <a:cs typeface="+mj-cs"/>
              </a:rPr>
            </a:br>
            <a:r>
              <a:rPr lang="en-US" sz="2400" kern="1200" dirty="0">
                <a:latin typeface="+mj-lt"/>
                <a:ea typeface="+mj-ea"/>
                <a:cs typeface="+mj-cs"/>
              </a:rPr>
              <a:t>and plants rely on us to produce carbon dioxide</a:t>
            </a:r>
          </a:p>
        </p:txBody>
      </p:sp>
      <p:pic>
        <p:nvPicPr>
          <p:cNvPr id="1026" name="Picture 2" descr="Diagram showing process of photosynthesis in plant illustration Stock  Vector Image &amp; Art - Alamy">
            <a:extLst>
              <a:ext uri="{FF2B5EF4-FFF2-40B4-BE49-F238E27FC236}">
                <a16:creationId xmlns:a16="http://schemas.microsoft.com/office/drawing/2014/main" id="{6DC623EE-E162-B8D7-6CFA-B38506978C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238"/>
          <a:stretch>
            <a:fillRect/>
          </a:stretch>
        </p:blipFill>
        <p:spPr bwMode="auto">
          <a:xfrm>
            <a:off x="3585972" y="325121"/>
            <a:ext cx="8473948" cy="597988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C08B420E-66D2-7B75-8D7E-42A15D2C7782}"/>
              </a:ext>
            </a:extLst>
          </p:cNvPr>
          <p:cNvSpPr txBox="1">
            <a:spLocks/>
          </p:cNvSpPr>
          <p:nvPr/>
        </p:nvSpPr>
        <p:spPr>
          <a:xfrm>
            <a:off x="568960" y="4196080"/>
            <a:ext cx="2540000" cy="2529840"/>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Together:</a:t>
            </a:r>
            <a:br>
              <a:rPr lang="en-US" sz="3600" dirty="0"/>
            </a:br>
            <a:br>
              <a:rPr lang="en-US" sz="3600" dirty="0"/>
            </a:br>
            <a:r>
              <a:rPr lang="en-US" sz="2400" dirty="0"/>
              <a:t>we make a pretty good team</a:t>
            </a:r>
          </a:p>
        </p:txBody>
      </p:sp>
    </p:spTree>
    <p:extLst>
      <p:ext uri="{BB962C8B-B14F-4D97-AF65-F5344CB8AC3E}">
        <p14:creationId xmlns:p14="http://schemas.microsoft.com/office/powerpoint/2010/main" val="107529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9A556-8318-5771-DD10-2E5DFA8DF4F3}"/>
              </a:ext>
            </a:extLst>
          </p:cNvPr>
          <p:cNvSpPr>
            <a:spLocks noGrp="1"/>
          </p:cNvSpPr>
          <p:nvPr>
            <p:ph type="title"/>
          </p:nvPr>
        </p:nvSpPr>
        <p:spPr/>
        <p:txBody>
          <a:bodyPr/>
          <a:lstStyle/>
          <a:p>
            <a:r>
              <a:rPr lang="en-US" dirty="0"/>
              <a:t>Sensory rich gardening elements</a:t>
            </a:r>
          </a:p>
        </p:txBody>
      </p:sp>
      <p:sp>
        <p:nvSpPr>
          <p:cNvPr id="3" name="Content Placeholder 2">
            <a:extLst>
              <a:ext uri="{FF2B5EF4-FFF2-40B4-BE49-F238E27FC236}">
                <a16:creationId xmlns:a16="http://schemas.microsoft.com/office/drawing/2014/main" id="{D30D745E-69B5-15B2-B31B-15BEAF75E97D}"/>
              </a:ext>
            </a:extLst>
          </p:cNvPr>
          <p:cNvSpPr>
            <a:spLocks noGrp="1"/>
          </p:cNvSpPr>
          <p:nvPr>
            <p:ph idx="1"/>
          </p:nvPr>
        </p:nvSpPr>
        <p:spPr/>
        <p:txBody>
          <a:bodyPr>
            <a:normAutofit fontScale="85000" lnSpcReduction="20000"/>
          </a:bodyPr>
          <a:lstStyle/>
          <a:p>
            <a:r>
              <a:rPr lang="en-US" b="1" dirty="0"/>
              <a:t>Touch (tactile)</a:t>
            </a:r>
            <a:r>
              <a:rPr lang="en-US" dirty="0"/>
              <a:t>: ranging from the soft leaves of mullein, to sticky creosote.</a:t>
            </a:r>
          </a:p>
          <a:p>
            <a:r>
              <a:rPr lang="en-US" b="1" dirty="0"/>
              <a:t>Smell (olfactory)</a:t>
            </a:r>
            <a:r>
              <a:rPr lang="en-US" dirty="0"/>
              <a:t>: fragrant herbs like rosemary, lavender, creosote, and sweet bush stimulate the senses.</a:t>
            </a:r>
          </a:p>
          <a:p>
            <a:r>
              <a:rPr lang="en-US" b="1" dirty="0"/>
              <a:t>Sound (auditory)</a:t>
            </a:r>
            <a:r>
              <a:rPr lang="en-US" dirty="0"/>
              <a:t>: Each plant has a sway or reaction to wind and draws in distinct pollinators to its flowers to create an auditory stimulus to the human ear. </a:t>
            </a:r>
          </a:p>
          <a:p>
            <a:r>
              <a:rPr lang="en-US" b="1" dirty="0"/>
              <a:t>Sight (visual)</a:t>
            </a:r>
            <a:r>
              <a:rPr lang="en-US" dirty="0"/>
              <a:t>: Vibrant colors to the various shades of green heighten our awareness in our visual stimulus.</a:t>
            </a:r>
          </a:p>
          <a:p>
            <a:r>
              <a:rPr lang="en-US" b="1" dirty="0"/>
              <a:t>Taste (gustatory)</a:t>
            </a:r>
            <a:r>
              <a:rPr lang="en-US" dirty="0"/>
              <a:t>: Each edible plant tastes differently and is adopted for specific culinary cuisine.</a:t>
            </a:r>
          </a:p>
          <a:p>
            <a:r>
              <a:rPr lang="en-US" b="1" dirty="0"/>
              <a:t>Power (mindfulness)</a:t>
            </a:r>
            <a:r>
              <a:rPr lang="en-US" dirty="0"/>
              <a:t>: The human mind’s sense for creativity in the utilization of certain plants for medicinal purposes, or cuisine, or ancient knowledge of which toxic plants are to be avoided or utilized for ceremonial purposes. </a:t>
            </a:r>
          </a:p>
        </p:txBody>
      </p:sp>
    </p:spTree>
    <p:extLst>
      <p:ext uri="{BB962C8B-B14F-4D97-AF65-F5344CB8AC3E}">
        <p14:creationId xmlns:p14="http://schemas.microsoft.com/office/powerpoint/2010/main" val="2021437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8F92-AFF2-6FE4-FCE2-EF963484C5E2}"/>
              </a:ext>
            </a:extLst>
          </p:cNvPr>
          <p:cNvSpPr>
            <a:spLocks noGrp="1"/>
          </p:cNvSpPr>
          <p:nvPr>
            <p:ph type="title"/>
          </p:nvPr>
        </p:nvSpPr>
        <p:spPr/>
        <p:txBody>
          <a:bodyPr/>
          <a:lstStyle/>
          <a:p>
            <a:r>
              <a:rPr lang="en-US" dirty="0"/>
              <a:t>Therapeutic benefits</a:t>
            </a:r>
          </a:p>
        </p:txBody>
      </p:sp>
      <p:sp>
        <p:nvSpPr>
          <p:cNvPr id="3" name="Content Placeholder 2">
            <a:extLst>
              <a:ext uri="{FF2B5EF4-FFF2-40B4-BE49-F238E27FC236}">
                <a16:creationId xmlns:a16="http://schemas.microsoft.com/office/drawing/2014/main" id="{EDC581A5-9A5D-90DE-A218-B60179080612}"/>
              </a:ext>
            </a:extLst>
          </p:cNvPr>
          <p:cNvSpPr>
            <a:spLocks noGrp="1"/>
          </p:cNvSpPr>
          <p:nvPr>
            <p:ph idx="1"/>
          </p:nvPr>
        </p:nvSpPr>
        <p:spPr/>
        <p:txBody>
          <a:bodyPr>
            <a:normAutofit fontScale="85000" lnSpcReduction="20000"/>
          </a:bodyPr>
          <a:lstStyle/>
          <a:p>
            <a:r>
              <a:rPr lang="en-US" b="1" dirty="0"/>
              <a:t>Stress reduction and mindfulness</a:t>
            </a:r>
            <a:r>
              <a:rPr lang="en-US" dirty="0"/>
              <a:t>: The immersive qualities of placing oneself in a situated perspective within the environment and engaging in the elements with listening to the birds, observing the pollinators, feeling the plants, the heat on your skin, and smelling the flowers - all lowers anxiety.</a:t>
            </a:r>
          </a:p>
          <a:p>
            <a:r>
              <a:rPr lang="en-US" b="1" dirty="0"/>
              <a:t>Cognitive and motor skills</a:t>
            </a:r>
            <a:r>
              <a:rPr lang="en-US" dirty="0"/>
              <a:t>: Gardening enhances focus, memory, it reinforces cultural lifeways and indigenous practices, it exposes the youth to sensory learning environment which reinforces information tapping into different neurocircuitry that a standard theater style classroom setting might not be able to. </a:t>
            </a:r>
          </a:p>
          <a:p>
            <a:r>
              <a:rPr lang="en-US" b="1" dirty="0"/>
              <a:t>Emotional well-being</a:t>
            </a:r>
            <a:r>
              <a:rPr lang="en-US" dirty="0"/>
              <a:t>: Cultivating plants boost confidence and self-esteem through the sense of accomplishment.  </a:t>
            </a:r>
          </a:p>
          <a:p>
            <a:r>
              <a:rPr lang="en-US" b="1" dirty="0"/>
              <a:t>Accessibility</a:t>
            </a:r>
            <a:r>
              <a:rPr lang="en-US" dirty="0"/>
              <a:t>: Sensory gardens can be designed in multiple ways, but to beautify an area, attract wildlife, and exponentially grow abundance to build a seed-currency to share with others, and spread the seed-wealth.</a:t>
            </a:r>
          </a:p>
        </p:txBody>
      </p:sp>
    </p:spTree>
    <p:extLst>
      <p:ext uri="{BB962C8B-B14F-4D97-AF65-F5344CB8AC3E}">
        <p14:creationId xmlns:p14="http://schemas.microsoft.com/office/powerpoint/2010/main" val="1019220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27030-320E-FD21-DEC8-96AE11069DC5}"/>
              </a:ext>
            </a:extLst>
          </p:cNvPr>
          <p:cNvSpPr>
            <a:spLocks noGrp="1"/>
          </p:cNvSpPr>
          <p:nvPr>
            <p:ph type="title"/>
          </p:nvPr>
        </p:nvSpPr>
        <p:spPr/>
        <p:txBody>
          <a:bodyPr/>
          <a:lstStyle/>
          <a:p>
            <a:r>
              <a:rPr lang="en-US" dirty="0"/>
              <a:t>Symbiosis</a:t>
            </a:r>
          </a:p>
        </p:txBody>
      </p:sp>
      <p:sp>
        <p:nvSpPr>
          <p:cNvPr id="3" name="Content Placeholder 2">
            <a:extLst>
              <a:ext uri="{FF2B5EF4-FFF2-40B4-BE49-F238E27FC236}">
                <a16:creationId xmlns:a16="http://schemas.microsoft.com/office/drawing/2014/main" id="{92240B5B-230D-9494-BC61-6F763024C1F7}"/>
              </a:ext>
            </a:extLst>
          </p:cNvPr>
          <p:cNvSpPr>
            <a:spLocks noGrp="1"/>
          </p:cNvSpPr>
          <p:nvPr>
            <p:ph idx="1"/>
          </p:nvPr>
        </p:nvSpPr>
        <p:spPr/>
        <p:txBody>
          <a:bodyPr>
            <a:normAutofit lnSpcReduction="10000"/>
          </a:bodyPr>
          <a:lstStyle/>
          <a:p>
            <a:r>
              <a:rPr lang="en-US" dirty="0"/>
              <a:t>Humans rely on plants for survival, and plants rely on humans.</a:t>
            </a:r>
          </a:p>
          <a:p>
            <a:r>
              <a:rPr lang="en-US" dirty="0"/>
              <a:t>We exhale carbon-dioxide, and plants eat this component, along with sunlight, minerals in the soil, and moisture wicked up from the roots to form glucose for the plant to eat through photosynthesis.</a:t>
            </a:r>
          </a:p>
          <a:p>
            <a:r>
              <a:rPr lang="en-US" dirty="0"/>
              <a:t>We benefit from the foliage and the oxygen produced and released from the stomata under the leaves. </a:t>
            </a:r>
          </a:p>
          <a:p>
            <a:r>
              <a:rPr lang="en-US" dirty="0"/>
              <a:t>Without plants, humans cannot exist.</a:t>
            </a:r>
          </a:p>
          <a:p>
            <a:r>
              <a:rPr lang="en-US" dirty="0"/>
              <a:t>Now think of what climate change is doing to our global ecosystems and how we might be able to take part in reversing it.</a:t>
            </a:r>
          </a:p>
        </p:txBody>
      </p:sp>
    </p:spTree>
    <p:extLst>
      <p:ext uri="{BB962C8B-B14F-4D97-AF65-F5344CB8AC3E}">
        <p14:creationId xmlns:p14="http://schemas.microsoft.com/office/powerpoint/2010/main" val="304061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541D1584-2137-BED9-205F-932502114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C9155-32AF-99E6-45DC-E9F6737CA9E6}"/>
              </a:ext>
            </a:extLst>
          </p:cNvPr>
          <p:cNvSpPr>
            <a:spLocks noGrp="1"/>
          </p:cNvSpPr>
          <p:nvPr>
            <p:ph type="title"/>
          </p:nvPr>
        </p:nvSpPr>
        <p:spPr/>
        <p:txBody>
          <a:bodyPr/>
          <a:lstStyle/>
          <a:p>
            <a:r>
              <a:rPr lang="en-US" dirty="0"/>
              <a:t>Mindfulness use Outdoors</a:t>
            </a:r>
          </a:p>
        </p:txBody>
      </p:sp>
      <p:sp>
        <p:nvSpPr>
          <p:cNvPr id="3" name="Content Placeholder 2">
            <a:extLst>
              <a:ext uri="{FF2B5EF4-FFF2-40B4-BE49-F238E27FC236}">
                <a16:creationId xmlns:a16="http://schemas.microsoft.com/office/drawing/2014/main" id="{030E785C-B444-57A9-FE96-24981CEF3A4E}"/>
              </a:ext>
            </a:extLst>
          </p:cNvPr>
          <p:cNvSpPr>
            <a:spLocks noGrp="1"/>
          </p:cNvSpPr>
          <p:nvPr>
            <p:ph idx="1"/>
          </p:nvPr>
        </p:nvSpPr>
        <p:spPr/>
        <p:txBody>
          <a:bodyPr>
            <a:normAutofit fontScale="77500" lnSpcReduction="20000"/>
          </a:bodyPr>
          <a:lstStyle/>
          <a:p>
            <a:r>
              <a:rPr lang="en-US" dirty="0"/>
              <a:t>Visceral reaction to plants (indoors and outdoors)</a:t>
            </a:r>
          </a:p>
          <a:p>
            <a:r>
              <a:rPr lang="en-US" dirty="0"/>
              <a:t>More “Less Screen Time More Nature Time” (Harris, Linnea, 2026).</a:t>
            </a:r>
          </a:p>
          <a:p>
            <a:pPr lvl="1"/>
            <a:r>
              <a:rPr lang="en-US" b="1" dirty="0"/>
              <a:t>“People are just craving that connection to the land, getting away from the screen, and developing this deeper appreciation of the natural world around them.”</a:t>
            </a:r>
            <a:r>
              <a:rPr lang="en-US" dirty="0"/>
              <a:t> </a:t>
            </a:r>
          </a:p>
          <a:p>
            <a:endParaRPr lang="en-US" dirty="0"/>
          </a:p>
          <a:p>
            <a:r>
              <a:rPr lang="en-US" dirty="0"/>
              <a:t>Some plants that have beneficial hormones (phytoestrogens like isoflavones and resveratrol)</a:t>
            </a:r>
          </a:p>
          <a:p>
            <a:pPr lvl="1"/>
            <a:r>
              <a:rPr lang="en-US" dirty="0"/>
              <a:t>Aloe vera, pomegranate, green tea, and ginseng (ginsenosides)</a:t>
            </a:r>
          </a:p>
          <a:p>
            <a:endParaRPr lang="en-US" dirty="0"/>
          </a:p>
          <a:p>
            <a:r>
              <a:rPr lang="en-US" dirty="0"/>
              <a:t>In the book “</a:t>
            </a:r>
            <a:r>
              <a:rPr lang="en-US" i="1" dirty="0"/>
              <a:t>Chatter”</a:t>
            </a:r>
            <a:r>
              <a:rPr lang="en-US" dirty="0"/>
              <a:t>, Dr. Ethan Kross explains that spending time in green spaces like gardens is a powerful tool to quiet the negative inner voice. He refers to this as utilizing "active rest" to regulate mental states. He also referred to a seminal study that stated even a view outside of a window to greenspace increases healing potential in patients in healthcare settings (referring to this study Ulrich (1984.)</a:t>
            </a:r>
          </a:p>
          <a:p>
            <a:endParaRPr lang="en-US" dirty="0"/>
          </a:p>
          <a:p>
            <a:endParaRPr lang="en-US" dirty="0"/>
          </a:p>
        </p:txBody>
      </p:sp>
    </p:spTree>
    <p:extLst>
      <p:ext uri="{BB962C8B-B14F-4D97-AF65-F5344CB8AC3E}">
        <p14:creationId xmlns:p14="http://schemas.microsoft.com/office/powerpoint/2010/main" val="9107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EF0F8-F4A0-40B2-044E-B45CDCFD2A1B}"/>
              </a:ext>
            </a:extLst>
          </p:cNvPr>
          <p:cNvSpPr>
            <a:spLocks noGrp="1"/>
          </p:cNvSpPr>
          <p:nvPr>
            <p:ph type="title"/>
          </p:nvPr>
        </p:nvSpPr>
        <p:spPr/>
        <p:txBody>
          <a:bodyPr/>
          <a:lstStyle/>
          <a:p>
            <a:r>
              <a:rPr lang="en-US" dirty="0"/>
              <a:t>Christian Faith-based therapy	</a:t>
            </a:r>
          </a:p>
        </p:txBody>
      </p:sp>
      <p:sp>
        <p:nvSpPr>
          <p:cNvPr id="3" name="Content Placeholder 2">
            <a:extLst>
              <a:ext uri="{FF2B5EF4-FFF2-40B4-BE49-F238E27FC236}">
                <a16:creationId xmlns:a16="http://schemas.microsoft.com/office/drawing/2014/main" id="{723A2314-2B09-8FB8-E319-3EBAF6C3FE02}"/>
              </a:ext>
            </a:extLst>
          </p:cNvPr>
          <p:cNvSpPr>
            <a:spLocks noGrp="1"/>
          </p:cNvSpPr>
          <p:nvPr>
            <p:ph idx="1"/>
          </p:nvPr>
        </p:nvSpPr>
        <p:spPr/>
        <p:txBody>
          <a:bodyPr>
            <a:normAutofit fontScale="92500" lnSpcReduction="10000"/>
          </a:bodyPr>
          <a:lstStyle/>
          <a:p>
            <a:r>
              <a:rPr lang="en-US" dirty="0"/>
              <a:t>Into the Wilderness: </a:t>
            </a:r>
            <a:r>
              <a:rPr lang="en-US" dirty="0">
                <a:hlinkClick r:id="rId2"/>
              </a:rPr>
              <a:t>https://www.youtube.com/watch?v=F6sxHXkBB18</a:t>
            </a:r>
            <a:endParaRPr lang="en-US" dirty="0"/>
          </a:p>
          <a:p>
            <a:r>
              <a:rPr lang="en-US" dirty="0"/>
              <a:t>The Bible mentions “wilderness” over 300 times, which is often used symbolically for difficult, challenging, for uncertain periods in life, representing a time of testing, temptation, and spiritual growth. </a:t>
            </a:r>
          </a:p>
          <a:p>
            <a:r>
              <a:rPr lang="en-US" dirty="0"/>
              <a:t>The Wilderness is the exact place God has led you to.</a:t>
            </a:r>
          </a:p>
          <a:p>
            <a:r>
              <a:rPr lang="en-US" dirty="0"/>
              <a:t>The wilderness is isolating, where faith is tested (James 1:2-4.)</a:t>
            </a:r>
          </a:p>
          <a:p>
            <a:r>
              <a:rPr lang="en-US" dirty="0"/>
              <a:t>The wilderness tests you, mentally and physically.</a:t>
            </a:r>
          </a:p>
          <a:p>
            <a:r>
              <a:rPr lang="en-US" dirty="0"/>
              <a:t>The wilderness feels alone, desolate, and tempting.</a:t>
            </a:r>
          </a:p>
          <a:p>
            <a:r>
              <a:rPr lang="en-US" dirty="0"/>
              <a:t>Depleted in every way, our spirit is tested.</a:t>
            </a:r>
          </a:p>
          <a:p>
            <a:r>
              <a:rPr lang="en-US" dirty="0"/>
              <a:t>Summary: The “wilderness” can be a place for learning and healing. </a:t>
            </a:r>
          </a:p>
          <a:p>
            <a:endParaRPr lang="en-US" dirty="0"/>
          </a:p>
        </p:txBody>
      </p:sp>
    </p:spTree>
    <p:extLst>
      <p:ext uri="{BB962C8B-B14F-4D97-AF65-F5344CB8AC3E}">
        <p14:creationId xmlns:p14="http://schemas.microsoft.com/office/powerpoint/2010/main" val="400743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75FA-71F8-66F1-355F-D00D635549A6}"/>
              </a:ext>
            </a:extLst>
          </p:cNvPr>
          <p:cNvSpPr>
            <a:spLocks noGrp="1"/>
          </p:cNvSpPr>
          <p:nvPr>
            <p:ph type="title"/>
          </p:nvPr>
        </p:nvSpPr>
        <p:spPr/>
        <p:txBody>
          <a:bodyPr/>
          <a:lstStyle/>
          <a:p>
            <a:r>
              <a:rPr lang="en-US" dirty="0"/>
              <a:t>The economics of gardening therapy</a:t>
            </a:r>
          </a:p>
        </p:txBody>
      </p:sp>
      <p:sp>
        <p:nvSpPr>
          <p:cNvPr id="3" name="Content Placeholder 2">
            <a:extLst>
              <a:ext uri="{FF2B5EF4-FFF2-40B4-BE49-F238E27FC236}">
                <a16:creationId xmlns:a16="http://schemas.microsoft.com/office/drawing/2014/main" id="{23031B60-C8A3-B80A-78B0-D102D352FB38}"/>
              </a:ext>
            </a:extLst>
          </p:cNvPr>
          <p:cNvSpPr>
            <a:spLocks noGrp="1"/>
          </p:cNvSpPr>
          <p:nvPr>
            <p:ph idx="1"/>
          </p:nvPr>
        </p:nvSpPr>
        <p:spPr/>
        <p:txBody>
          <a:bodyPr>
            <a:normAutofit lnSpcReduction="10000"/>
          </a:bodyPr>
          <a:lstStyle/>
          <a:p>
            <a:r>
              <a:rPr lang="en-US" dirty="0"/>
              <a:t>For those who want to learn how to budget, why not begin with seeds by changing the unit of analysis from money to seeds?</a:t>
            </a:r>
          </a:p>
          <a:p>
            <a:r>
              <a:rPr lang="en-US" dirty="0"/>
              <a:t>Seeds can be propagated exponentially through active seed harvesting, saving, and storing properly in ‘cool/dark/dry’ places. </a:t>
            </a:r>
          </a:p>
          <a:p>
            <a:r>
              <a:rPr lang="en-US" dirty="0"/>
              <a:t>This ancient knowledge fueled the agricultural revolution where seeds were currency long before money or ‘coinage’ ever became the modern form of monetary currency we now know.</a:t>
            </a:r>
          </a:p>
          <a:p>
            <a:r>
              <a:rPr lang="en-US" dirty="0"/>
              <a:t>One can teach clients how to maximize their return on investment with little to no effort, but by employing the power of nature into their scheme at exponentially multiplying seasonal seed stocks, even while working a normal work day away from the garden. </a:t>
            </a:r>
          </a:p>
        </p:txBody>
      </p:sp>
    </p:spTree>
    <p:extLst>
      <p:ext uri="{BB962C8B-B14F-4D97-AF65-F5344CB8AC3E}">
        <p14:creationId xmlns:p14="http://schemas.microsoft.com/office/powerpoint/2010/main" val="3834730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17A21-5E02-B9F5-E8AE-B7C7578F2130}"/>
              </a:ext>
            </a:extLst>
          </p:cNvPr>
          <p:cNvSpPr>
            <a:spLocks noGrp="1"/>
          </p:cNvSpPr>
          <p:nvPr>
            <p:ph type="title"/>
          </p:nvPr>
        </p:nvSpPr>
        <p:spPr>
          <a:xfrm>
            <a:off x="550334" y="481806"/>
            <a:ext cx="10515600" cy="1325563"/>
          </a:xfrm>
        </p:spPr>
        <p:txBody>
          <a:bodyPr/>
          <a:lstStyle/>
          <a:p>
            <a:r>
              <a:rPr lang="en-US" dirty="0"/>
              <a:t>Indoor plants can enhance</a:t>
            </a:r>
            <a:br>
              <a:rPr lang="en-US" dirty="0"/>
            </a:br>
            <a:r>
              <a:rPr lang="en-US" dirty="0"/>
              <a:t>moods in an office</a:t>
            </a:r>
          </a:p>
        </p:txBody>
      </p:sp>
      <p:sp>
        <p:nvSpPr>
          <p:cNvPr id="3" name="Content Placeholder 2">
            <a:extLst>
              <a:ext uri="{FF2B5EF4-FFF2-40B4-BE49-F238E27FC236}">
                <a16:creationId xmlns:a16="http://schemas.microsoft.com/office/drawing/2014/main" id="{9E9EC701-E342-2E7D-4FA1-D2E3D6A3EA93}"/>
              </a:ext>
            </a:extLst>
          </p:cNvPr>
          <p:cNvSpPr>
            <a:spLocks noGrp="1"/>
          </p:cNvSpPr>
          <p:nvPr>
            <p:ph idx="1"/>
          </p:nvPr>
        </p:nvSpPr>
        <p:spPr/>
        <p:txBody>
          <a:bodyPr>
            <a:normAutofit lnSpcReduction="10000"/>
          </a:bodyPr>
          <a:lstStyle/>
          <a:p>
            <a:r>
              <a:rPr lang="en-US" dirty="0"/>
              <a:t>Studies have shown that having an </a:t>
            </a:r>
          </a:p>
          <a:p>
            <a:pPr marL="0" indent="0">
              <a:buNone/>
            </a:pPr>
            <a:r>
              <a:rPr lang="en-US" dirty="0"/>
              <a:t>indoor plant in your office can</a:t>
            </a:r>
          </a:p>
          <a:p>
            <a:pPr marL="0" indent="0">
              <a:buNone/>
            </a:pPr>
            <a:r>
              <a:rPr lang="en-US" dirty="0"/>
              <a:t>significantly enhance one’s mood.</a:t>
            </a:r>
          </a:p>
          <a:p>
            <a:r>
              <a:rPr lang="en-US" dirty="0"/>
              <a:t>It demonstrates life, and care, </a:t>
            </a:r>
          </a:p>
          <a:p>
            <a:pPr marL="0" indent="0">
              <a:buNone/>
            </a:pPr>
            <a:r>
              <a:rPr lang="en-US" dirty="0"/>
              <a:t>nurturing, provides oxygen, and </a:t>
            </a:r>
          </a:p>
          <a:p>
            <a:pPr marL="0" indent="0">
              <a:buNone/>
            </a:pPr>
            <a:r>
              <a:rPr lang="en-US" dirty="0"/>
              <a:t>purifies the air of toxins. </a:t>
            </a:r>
          </a:p>
          <a:p>
            <a:r>
              <a:rPr lang="en-US" dirty="0"/>
              <a:t>Propagating cuttings in water</a:t>
            </a:r>
          </a:p>
          <a:p>
            <a:pPr marL="0" indent="0">
              <a:buNone/>
            </a:pPr>
            <a:r>
              <a:rPr lang="en-US" dirty="0"/>
              <a:t>encourages conversations on </a:t>
            </a:r>
          </a:p>
          <a:p>
            <a:pPr marL="0" indent="0">
              <a:buNone/>
            </a:pPr>
            <a:r>
              <a:rPr lang="en-US" dirty="0"/>
              <a:t>multiplying  plants at no cost.</a:t>
            </a:r>
          </a:p>
          <a:p>
            <a:pPr marL="0" indent="0">
              <a:buNone/>
            </a:pPr>
            <a:endParaRPr lang="en-US" dirty="0"/>
          </a:p>
        </p:txBody>
      </p:sp>
      <p:pic>
        <p:nvPicPr>
          <p:cNvPr id="5" name="Picture 4">
            <a:extLst>
              <a:ext uri="{FF2B5EF4-FFF2-40B4-BE49-F238E27FC236}">
                <a16:creationId xmlns:a16="http://schemas.microsoft.com/office/drawing/2014/main" id="{A2652AD8-D4AA-4926-12EF-84184F731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191250" y="857250"/>
            <a:ext cx="6858000" cy="5143500"/>
          </a:xfrm>
          <a:prstGeom prst="rect">
            <a:avLst/>
          </a:prstGeom>
        </p:spPr>
      </p:pic>
    </p:spTree>
    <p:extLst>
      <p:ext uri="{BB962C8B-B14F-4D97-AF65-F5344CB8AC3E}">
        <p14:creationId xmlns:p14="http://schemas.microsoft.com/office/powerpoint/2010/main" val="4128978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CC21B8EA-290D-5874-752F-709A3E197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B3850-B02D-B32B-75B3-40317FEFF963}"/>
              </a:ext>
            </a:extLst>
          </p:cNvPr>
          <p:cNvSpPr>
            <a:spLocks noGrp="1"/>
          </p:cNvSpPr>
          <p:nvPr>
            <p:ph type="title"/>
          </p:nvPr>
        </p:nvSpPr>
        <p:spPr/>
        <p:txBody>
          <a:bodyPr/>
          <a:lstStyle/>
          <a:p>
            <a:r>
              <a:rPr lang="en-US" dirty="0"/>
              <a:t>Into the Wild</a:t>
            </a:r>
          </a:p>
        </p:txBody>
      </p:sp>
      <p:sp>
        <p:nvSpPr>
          <p:cNvPr id="3" name="Content Placeholder 2">
            <a:extLst>
              <a:ext uri="{FF2B5EF4-FFF2-40B4-BE49-F238E27FC236}">
                <a16:creationId xmlns:a16="http://schemas.microsoft.com/office/drawing/2014/main" id="{6B7BE7CA-B413-0F32-8B08-7B35AE27ECD2}"/>
              </a:ext>
            </a:extLst>
          </p:cNvPr>
          <p:cNvSpPr>
            <a:spLocks noGrp="1"/>
          </p:cNvSpPr>
          <p:nvPr>
            <p:ph idx="1"/>
          </p:nvPr>
        </p:nvSpPr>
        <p:spPr/>
        <p:txBody>
          <a:bodyPr>
            <a:normAutofit fontScale="92500" lnSpcReduction="10000"/>
          </a:bodyPr>
          <a:lstStyle/>
          <a:p>
            <a:r>
              <a:rPr lang="en-US" dirty="0"/>
              <a:t>Although tragically unprepared, the story of Chris McCandless points to an inner-drive, motivation, and youthful vigor that can be gained from something innate within us all which is the need for more outdoors to be integrated into our lives.</a:t>
            </a:r>
          </a:p>
          <a:p>
            <a:r>
              <a:rPr lang="en-US" dirty="0"/>
              <a:t>The need for more nature is a craving, and with less nature around us due to overpopulation, growing pavement, displaced landscape due to over-farming, or solar fields, our ability to have access to the “Great Outdoors” is becoming harder. </a:t>
            </a:r>
          </a:p>
          <a:p>
            <a:r>
              <a:rPr lang="en-US" dirty="0"/>
              <a:t>Chris McCandless sadly perished, but his story is one of needing to get outdoors and making a big decision to venture into the unknown. </a:t>
            </a:r>
          </a:p>
          <a:p>
            <a:r>
              <a:rPr lang="en-US" dirty="0"/>
              <a:t>As therapists, we can tap into this hidden latent power and use it to heal others. </a:t>
            </a:r>
          </a:p>
          <a:p>
            <a:endParaRPr lang="en-US" dirty="0"/>
          </a:p>
        </p:txBody>
      </p:sp>
    </p:spTree>
    <p:extLst>
      <p:ext uri="{BB962C8B-B14F-4D97-AF65-F5344CB8AC3E}">
        <p14:creationId xmlns:p14="http://schemas.microsoft.com/office/powerpoint/2010/main" val="3495407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51BC1-7E22-6D98-095E-33E4AB889286}"/>
              </a:ext>
            </a:extLst>
          </p:cNvPr>
          <p:cNvSpPr>
            <a:spLocks noGrp="1"/>
          </p:cNvSpPr>
          <p:nvPr>
            <p:ph type="title"/>
          </p:nvPr>
        </p:nvSpPr>
        <p:spPr/>
        <p:txBody>
          <a:bodyPr>
            <a:normAutofit/>
          </a:bodyPr>
          <a:lstStyle/>
          <a:p>
            <a:r>
              <a:rPr lang="en-US" sz="4100" dirty="0"/>
              <a:t>The Hohokam were the first stewards of the land</a:t>
            </a:r>
          </a:p>
        </p:txBody>
      </p:sp>
      <p:pic>
        <p:nvPicPr>
          <p:cNvPr id="5" name="Content Placeholder 4">
            <a:extLst>
              <a:ext uri="{FF2B5EF4-FFF2-40B4-BE49-F238E27FC236}">
                <a16:creationId xmlns:a16="http://schemas.microsoft.com/office/drawing/2014/main" id="{963B5597-5C73-6D01-CB89-46E0EF2F1554}"/>
              </a:ext>
            </a:extLst>
          </p:cNvPr>
          <p:cNvPicPr>
            <a:picLocks noGrp="1" noChangeAspect="1"/>
          </p:cNvPicPr>
          <p:nvPr>
            <p:ph idx="1"/>
          </p:nvPr>
        </p:nvPicPr>
        <p:blipFill>
          <a:blip r:embed="rId2"/>
          <a:srcRect b="4911"/>
          <a:stretch>
            <a:fillRect/>
          </a:stretch>
        </p:blipFill>
        <p:spPr>
          <a:xfrm>
            <a:off x="4638906" y="1987667"/>
            <a:ext cx="7047980" cy="4505207"/>
          </a:xfrm>
          <a:prstGeom prst="rect">
            <a:avLst/>
          </a:prstGeom>
        </p:spPr>
      </p:pic>
      <p:sp>
        <p:nvSpPr>
          <p:cNvPr id="6" name="TextBox 5">
            <a:extLst>
              <a:ext uri="{FF2B5EF4-FFF2-40B4-BE49-F238E27FC236}">
                <a16:creationId xmlns:a16="http://schemas.microsoft.com/office/drawing/2014/main" id="{61DCDB4B-8228-5E84-22D8-BC23F5F4F37A}"/>
              </a:ext>
            </a:extLst>
          </p:cNvPr>
          <p:cNvSpPr txBox="1"/>
          <p:nvPr/>
        </p:nvSpPr>
        <p:spPr>
          <a:xfrm>
            <a:off x="612419" y="1987667"/>
            <a:ext cx="4026487" cy="3970318"/>
          </a:xfrm>
          <a:prstGeom prst="rect">
            <a:avLst/>
          </a:prstGeom>
          <a:noFill/>
        </p:spPr>
        <p:txBody>
          <a:bodyPr wrap="none" rtlCol="0">
            <a:spAutoFit/>
          </a:bodyPr>
          <a:lstStyle/>
          <a:p>
            <a:r>
              <a:rPr lang="en-US" dirty="0"/>
              <a:t>It is important to recognize</a:t>
            </a:r>
          </a:p>
          <a:p>
            <a:r>
              <a:rPr lang="en-US" dirty="0"/>
              <a:t>that the first farmers were (and are) the</a:t>
            </a:r>
          </a:p>
          <a:p>
            <a:r>
              <a:rPr lang="en-US" dirty="0"/>
              <a:t>indigenous people to this region.</a:t>
            </a:r>
          </a:p>
          <a:p>
            <a:endParaRPr lang="en-US" dirty="0"/>
          </a:p>
          <a:p>
            <a:r>
              <a:rPr lang="en-US" dirty="0"/>
              <a:t>Archaeological evidence of their</a:t>
            </a:r>
          </a:p>
          <a:p>
            <a:r>
              <a:rPr lang="en-US" dirty="0"/>
              <a:t>vast knowledge of the landscape</a:t>
            </a:r>
          </a:p>
          <a:p>
            <a:r>
              <a:rPr lang="en-US" dirty="0"/>
              <a:t>is indisputable. It is fact, written in </a:t>
            </a:r>
          </a:p>
          <a:p>
            <a:r>
              <a:rPr lang="en-US" dirty="0"/>
              <a:t>the soil. </a:t>
            </a:r>
          </a:p>
          <a:p>
            <a:endParaRPr lang="en-US" dirty="0"/>
          </a:p>
          <a:p>
            <a:r>
              <a:rPr lang="en-US" dirty="0"/>
              <a:t>Modern canals are superimposed</a:t>
            </a:r>
          </a:p>
          <a:p>
            <a:r>
              <a:rPr lang="en-US" dirty="0"/>
              <a:t>over theirs, mirroring their engineering</a:t>
            </a:r>
          </a:p>
          <a:p>
            <a:r>
              <a:rPr lang="en-US" dirty="0"/>
              <a:t>expertise and understanding of the </a:t>
            </a:r>
          </a:p>
          <a:p>
            <a:r>
              <a:rPr lang="en-US" dirty="0"/>
              <a:t>natural landscape.</a:t>
            </a:r>
          </a:p>
          <a:p>
            <a:endParaRPr lang="en-US" dirty="0"/>
          </a:p>
        </p:txBody>
      </p:sp>
    </p:spTree>
    <p:extLst>
      <p:ext uri="{BB962C8B-B14F-4D97-AF65-F5344CB8AC3E}">
        <p14:creationId xmlns:p14="http://schemas.microsoft.com/office/powerpoint/2010/main" val="2660442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DAE33-22D9-58ED-6748-E2B2A12A64B9}"/>
              </a:ext>
            </a:extLst>
          </p:cNvPr>
          <p:cNvSpPr>
            <a:spLocks noGrp="1"/>
          </p:cNvSpPr>
          <p:nvPr>
            <p:ph type="title"/>
          </p:nvPr>
        </p:nvSpPr>
        <p:spPr/>
        <p:txBody>
          <a:bodyPr/>
          <a:lstStyle/>
          <a:p>
            <a:r>
              <a:rPr lang="en-US" dirty="0"/>
              <a:t>Bush-crafting</a:t>
            </a:r>
          </a:p>
        </p:txBody>
      </p:sp>
      <p:sp>
        <p:nvSpPr>
          <p:cNvPr id="3" name="Content Placeholder 2">
            <a:extLst>
              <a:ext uri="{FF2B5EF4-FFF2-40B4-BE49-F238E27FC236}">
                <a16:creationId xmlns:a16="http://schemas.microsoft.com/office/drawing/2014/main" id="{679F24F2-CB89-E574-E902-1226E33A7AD8}"/>
              </a:ext>
            </a:extLst>
          </p:cNvPr>
          <p:cNvSpPr>
            <a:spLocks noGrp="1"/>
          </p:cNvSpPr>
          <p:nvPr>
            <p:ph idx="1"/>
          </p:nvPr>
        </p:nvSpPr>
        <p:spPr>
          <a:xfrm>
            <a:off x="838200" y="1690688"/>
            <a:ext cx="10515600" cy="4351338"/>
          </a:xfrm>
        </p:spPr>
        <p:txBody>
          <a:bodyPr/>
          <a:lstStyle/>
          <a:p>
            <a:r>
              <a:rPr lang="en-US" dirty="0"/>
              <a:t>Some people are popularizing on National Geographic a return to the great outdoors online and through Patreon accounts: </a:t>
            </a:r>
            <a:r>
              <a:rPr lang="en-US" dirty="0">
                <a:hlinkClick r:id="rId2"/>
              </a:rPr>
              <a:t>https://www.hazenaudel.com/</a:t>
            </a:r>
            <a:endParaRPr lang="en-US" dirty="0"/>
          </a:p>
          <a:p>
            <a:endParaRPr lang="en-US" dirty="0"/>
          </a:p>
          <a:p>
            <a:endParaRPr lang="en-US" dirty="0"/>
          </a:p>
        </p:txBody>
      </p:sp>
      <p:pic>
        <p:nvPicPr>
          <p:cNvPr id="5" name="Picture 4">
            <a:extLst>
              <a:ext uri="{FF2B5EF4-FFF2-40B4-BE49-F238E27FC236}">
                <a16:creationId xmlns:a16="http://schemas.microsoft.com/office/drawing/2014/main" id="{381EF330-02F6-07FC-7130-0D4274864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6036" y="3676520"/>
            <a:ext cx="5655964" cy="3181480"/>
          </a:xfrm>
          <a:prstGeom prst="rect">
            <a:avLst/>
          </a:prstGeom>
        </p:spPr>
      </p:pic>
      <p:pic>
        <p:nvPicPr>
          <p:cNvPr id="9" name="Picture 8">
            <a:extLst>
              <a:ext uri="{FF2B5EF4-FFF2-40B4-BE49-F238E27FC236}">
                <a16:creationId xmlns:a16="http://schemas.microsoft.com/office/drawing/2014/main" id="{E8BF805A-2B5C-FAE8-5431-8BA1B55F2846}"/>
              </a:ext>
            </a:extLst>
          </p:cNvPr>
          <p:cNvPicPr>
            <a:picLocks noChangeAspect="1"/>
          </p:cNvPicPr>
          <p:nvPr/>
        </p:nvPicPr>
        <p:blipFill>
          <a:blip r:embed="rId4">
            <a:extLst>
              <a:ext uri="{28A0092B-C50C-407E-A947-70E740481C1C}">
                <a14:useLocalDpi xmlns:a14="http://schemas.microsoft.com/office/drawing/2010/main" val="0"/>
              </a:ext>
            </a:extLst>
          </a:blip>
          <a:srcRect l="2054"/>
          <a:stretch>
            <a:fillRect/>
          </a:stretch>
        </p:blipFill>
        <p:spPr>
          <a:xfrm>
            <a:off x="-1" y="2995483"/>
            <a:ext cx="7243229" cy="3181479"/>
          </a:xfrm>
          <a:prstGeom prst="rect">
            <a:avLst/>
          </a:prstGeom>
        </p:spPr>
      </p:pic>
    </p:spTree>
    <p:extLst>
      <p:ext uri="{BB962C8B-B14F-4D97-AF65-F5344CB8AC3E}">
        <p14:creationId xmlns:p14="http://schemas.microsoft.com/office/powerpoint/2010/main" val="4212483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F2C7-6232-5EB2-EBCF-08E1DC433308}"/>
              </a:ext>
            </a:extLst>
          </p:cNvPr>
          <p:cNvSpPr>
            <a:spLocks noGrp="1"/>
          </p:cNvSpPr>
          <p:nvPr>
            <p:ph type="title"/>
          </p:nvPr>
        </p:nvSpPr>
        <p:spPr>
          <a:xfrm>
            <a:off x="381000" y="317942"/>
            <a:ext cx="10515600" cy="1325563"/>
          </a:xfrm>
        </p:spPr>
        <p:txBody>
          <a:bodyPr/>
          <a:lstStyle/>
          <a:p>
            <a:r>
              <a:rPr lang="en-US" dirty="0"/>
              <a:t>Bush-craft farm in Vietnam</a:t>
            </a:r>
          </a:p>
        </p:txBody>
      </p:sp>
      <p:sp>
        <p:nvSpPr>
          <p:cNvPr id="3" name="Content Placeholder 2">
            <a:extLst>
              <a:ext uri="{FF2B5EF4-FFF2-40B4-BE49-F238E27FC236}">
                <a16:creationId xmlns:a16="http://schemas.microsoft.com/office/drawing/2014/main" id="{8E99D7A3-875A-75F8-359B-FE9DC3BAFAD9}"/>
              </a:ext>
            </a:extLst>
          </p:cNvPr>
          <p:cNvSpPr>
            <a:spLocks noGrp="1"/>
          </p:cNvSpPr>
          <p:nvPr>
            <p:ph idx="1"/>
          </p:nvPr>
        </p:nvSpPr>
        <p:spPr>
          <a:xfrm>
            <a:off x="165154" y="1450976"/>
            <a:ext cx="10515600" cy="4351338"/>
          </a:xfrm>
        </p:spPr>
        <p:txBody>
          <a:bodyPr/>
          <a:lstStyle/>
          <a:p>
            <a:r>
              <a:rPr lang="en-US" sz="2500" dirty="0"/>
              <a:t>There are many people using YouTube to demonstrate Bush-crafting, ancient skills, integrating both adventure therapy, gardening therapy, and </a:t>
            </a:r>
            <a:r>
              <a:rPr lang="en-US" sz="2500" dirty="0" err="1"/>
              <a:t>shinrin</a:t>
            </a:r>
            <a:r>
              <a:rPr lang="en-US" sz="2500" dirty="0"/>
              <a:t> </a:t>
            </a:r>
            <a:r>
              <a:rPr lang="en-US" sz="2500" dirty="0" err="1"/>
              <a:t>yoku</a:t>
            </a:r>
            <a:r>
              <a:rPr lang="en-US" sz="2500" dirty="0"/>
              <a:t> into living in nature and working with nature, such as this young man in Vietnam: </a:t>
            </a:r>
            <a:r>
              <a:rPr lang="en-US" sz="2500" dirty="0">
                <a:hlinkClick r:id="rId2"/>
              </a:rPr>
              <a:t>https://www.youtube.com/@BushcraftFarm1</a:t>
            </a:r>
            <a:endParaRPr lang="en-US" sz="2500" dirty="0"/>
          </a:p>
          <a:p>
            <a:r>
              <a:rPr lang="en-US" sz="2500" dirty="0"/>
              <a:t>ASMR (autonomous sensory</a:t>
            </a:r>
          </a:p>
          <a:p>
            <a:pPr marL="0" indent="0">
              <a:buNone/>
            </a:pPr>
            <a:r>
              <a:rPr lang="en-US" sz="2500" dirty="0"/>
              <a:t>   Meridian response): our brain</a:t>
            </a:r>
          </a:p>
          <a:p>
            <a:pPr marL="0" indent="0">
              <a:buNone/>
            </a:pPr>
            <a:r>
              <a:rPr lang="en-US" sz="2500" dirty="0"/>
              <a:t>    responds to sounds, moving</a:t>
            </a:r>
          </a:p>
          <a:p>
            <a:pPr marL="0" indent="0">
              <a:buNone/>
            </a:pPr>
            <a:r>
              <a:rPr lang="en-US" sz="2500" dirty="0"/>
              <a:t>    water, visuals of moving fish,</a:t>
            </a:r>
          </a:p>
          <a:p>
            <a:pPr marL="0" indent="0">
              <a:buNone/>
            </a:pPr>
            <a:r>
              <a:rPr lang="en-US" sz="2500" dirty="0"/>
              <a:t>    and other calming effects </a:t>
            </a:r>
          </a:p>
          <a:p>
            <a:pPr marL="0" indent="0">
              <a:buNone/>
            </a:pPr>
            <a:r>
              <a:rPr lang="en-US" sz="2500" dirty="0"/>
              <a:t>    within a natural setting. </a:t>
            </a:r>
          </a:p>
          <a:p>
            <a:endParaRPr lang="en-US" sz="2500" dirty="0"/>
          </a:p>
          <a:p>
            <a:pPr marL="0" indent="0">
              <a:buNone/>
            </a:pPr>
            <a:endParaRPr lang="en-US" dirty="0"/>
          </a:p>
        </p:txBody>
      </p:sp>
      <p:pic>
        <p:nvPicPr>
          <p:cNvPr id="5" name="Picture 4">
            <a:extLst>
              <a:ext uri="{FF2B5EF4-FFF2-40B4-BE49-F238E27FC236}">
                <a16:creationId xmlns:a16="http://schemas.microsoft.com/office/drawing/2014/main" id="{1C624F68-1527-6515-D994-621D4DF96A73}"/>
              </a:ext>
            </a:extLst>
          </p:cNvPr>
          <p:cNvPicPr>
            <a:picLocks noChangeAspect="1"/>
          </p:cNvPicPr>
          <p:nvPr/>
        </p:nvPicPr>
        <p:blipFill>
          <a:blip r:embed="rId3">
            <a:extLst>
              <a:ext uri="{28A0092B-C50C-407E-A947-70E740481C1C}">
                <a14:useLocalDpi xmlns:a14="http://schemas.microsoft.com/office/drawing/2010/main" val="0"/>
              </a:ext>
            </a:extLst>
          </a:blip>
          <a:srcRect b="9869"/>
          <a:stretch>
            <a:fillRect/>
          </a:stretch>
        </p:blipFill>
        <p:spPr>
          <a:xfrm>
            <a:off x="4570271" y="2987040"/>
            <a:ext cx="7456575" cy="3780403"/>
          </a:xfrm>
          <a:prstGeom prst="rect">
            <a:avLst/>
          </a:prstGeom>
        </p:spPr>
      </p:pic>
    </p:spTree>
    <p:extLst>
      <p:ext uri="{BB962C8B-B14F-4D97-AF65-F5344CB8AC3E}">
        <p14:creationId xmlns:p14="http://schemas.microsoft.com/office/powerpoint/2010/main" val="975333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7CD7B4C0-B913-58C6-5071-1C87B6AF693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E5CC09B-3BD4-8EF1-1134-C0446EF79690}"/>
              </a:ext>
            </a:extLst>
          </p:cNvPr>
          <p:cNvPicPr>
            <a:picLocks noChangeAspect="1"/>
          </p:cNvPicPr>
          <p:nvPr/>
        </p:nvPicPr>
        <p:blipFill>
          <a:blip r:embed="rId2">
            <a:extLst>
              <a:ext uri="{28A0092B-C50C-407E-A947-70E740481C1C}">
                <a14:useLocalDpi xmlns:a14="http://schemas.microsoft.com/office/drawing/2010/main" val="0"/>
              </a:ext>
            </a:extLst>
          </a:blip>
          <a:srcRect l="8930" r="9483"/>
          <a:stretch>
            <a:fillRect/>
          </a:stretch>
        </p:blipFill>
        <p:spPr>
          <a:xfrm>
            <a:off x="92765" y="109330"/>
            <a:ext cx="5478968" cy="3319670"/>
          </a:xfrm>
          <a:prstGeom prst="rect">
            <a:avLst/>
          </a:prstGeom>
        </p:spPr>
      </p:pic>
      <p:sp>
        <p:nvSpPr>
          <p:cNvPr id="2" name="Title 1">
            <a:extLst>
              <a:ext uri="{FF2B5EF4-FFF2-40B4-BE49-F238E27FC236}">
                <a16:creationId xmlns:a16="http://schemas.microsoft.com/office/drawing/2014/main" id="{262F072F-CCBB-8D9E-F87D-E2F1D9AD8835}"/>
              </a:ext>
            </a:extLst>
          </p:cNvPr>
          <p:cNvSpPr>
            <a:spLocks noGrp="1"/>
          </p:cNvSpPr>
          <p:nvPr>
            <p:ph type="title"/>
          </p:nvPr>
        </p:nvSpPr>
        <p:spPr>
          <a:xfrm>
            <a:off x="5874832" y="365125"/>
            <a:ext cx="5478968" cy="1325563"/>
          </a:xfrm>
        </p:spPr>
        <p:txBody>
          <a:bodyPr/>
          <a:lstStyle/>
          <a:p>
            <a:r>
              <a:rPr lang="en-US" dirty="0"/>
              <a:t>The S.P.A.R.T.A. Project</a:t>
            </a:r>
          </a:p>
        </p:txBody>
      </p:sp>
      <p:sp>
        <p:nvSpPr>
          <p:cNvPr id="3" name="Content Placeholder 2">
            <a:extLst>
              <a:ext uri="{FF2B5EF4-FFF2-40B4-BE49-F238E27FC236}">
                <a16:creationId xmlns:a16="http://schemas.microsoft.com/office/drawing/2014/main" id="{865C23FC-0CE8-04D9-D0BD-8D398FAACD86}"/>
              </a:ext>
            </a:extLst>
          </p:cNvPr>
          <p:cNvSpPr>
            <a:spLocks noGrp="1"/>
          </p:cNvSpPr>
          <p:nvPr>
            <p:ph idx="1"/>
          </p:nvPr>
        </p:nvSpPr>
        <p:spPr>
          <a:xfrm>
            <a:off x="238539" y="3538331"/>
            <a:ext cx="11529391" cy="3518453"/>
          </a:xfrm>
        </p:spPr>
        <p:txBody>
          <a:bodyPr/>
          <a:lstStyle/>
          <a:p>
            <a:r>
              <a:rPr lang="en-US" dirty="0"/>
              <a:t>Dedicated to helping trauma survivors, veterans, and first responders, overcome some of life’s most difficult challenges, The SPARTA Project focuses on using wilderness adventure courses along with psychiatry and therapy to help people victimized by traumatic thoughts in beginning their brave new journey toward recovery. </a:t>
            </a:r>
          </a:p>
          <a:p>
            <a:r>
              <a:rPr lang="en-US" dirty="0"/>
              <a:t>SPARTA uses meditative and Mindfulness practices integrated into their therapeutic nature modalities to help clients recover in their own time. </a:t>
            </a:r>
          </a:p>
        </p:txBody>
      </p:sp>
      <p:sp>
        <p:nvSpPr>
          <p:cNvPr id="5" name="TextBox 4">
            <a:extLst>
              <a:ext uri="{FF2B5EF4-FFF2-40B4-BE49-F238E27FC236}">
                <a16:creationId xmlns:a16="http://schemas.microsoft.com/office/drawing/2014/main" id="{E690BC79-8DA3-E2FC-9E33-F1876693FADB}"/>
              </a:ext>
            </a:extLst>
          </p:cNvPr>
          <p:cNvSpPr txBox="1"/>
          <p:nvPr/>
        </p:nvSpPr>
        <p:spPr>
          <a:xfrm>
            <a:off x="5796169" y="2029734"/>
            <a:ext cx="7362092" cy="584775"/>
          </a:xfrm>
          <a:prstGeom prst="rect">
            <a:avLst/>
          </a:prstGeom>
          <a:noFill/>
        </p:spPr>
        <p:txBody>
          <a:bodyPr wrap="square">
            <a:spAutoFit/>
          </a:bodyPr>
          <a:lstStyle/>
          <a:p>
            <a:r>
              <a:rPr lang="en-US" sz="3200" dirty="0"/>
              <a:t>https://www.thespartaproject.org/</a:t>
            </a:r>
          </a:p>
        </p:txBody>
      </p:sp>
    </p:spTree>
    <p:extLst>
      <p:ext uri="{BB962C8B-B14F-4D97-AF65-F5344CB8AC3E}">
        <p14:creationId xmlns:p14="http://schemas.microsoft.com/office/powerpoint/2010/main" val="2431288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B6A9E13C-62FF-F6E3-DFA4-5BEDFC40C0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8D577-ACBE-1C0A-2D57-17331C47D15D}"/>
              </a:ext>
            </a:extLst>
          </p:cNvPr>
          <p:cNvSpPr>
            <a:spLocks noGrp="1"/>
          </p:cNvSpPr>
          <p:nvPr>
            <p:ph type="title"/>
          </p:nvPr>
        </p:nvSpPr>
        <p:spPr>
          <a:xfrm>
            <a:off x="6288962" y="365125"/>
            <a:ext cx="5478968" cy="1325563"/>
          </a:xfrm>
        </p:spPr>
        <p:txBody>
          <a:bodyPr/>
          <a:lstStyle/>
          <a:p>
            <a:r>
              <a:rPr lang="en-US" dirty="0"/>
              <a:t>Anasazi Foundation</a:t>
            </a:r>
          </a:p>
        </p:txBody>
      </p:sp>
      <p:sp>
        <p:nvSpPr>
          <p:cNvPr id="3" name="Content Placeholder 2">
            <a:extLst>
              <a:ext uri="{FF2B5EF4-FFF2-40B4-BE49-F238E27FC236}">
                <a16:creationId xmlns:a16="http://schemas.microsoft.com/office/drawing/2014/main" id="{D5E8011E-057A-01AE-38F2-613337ED42A2}"/>
              </a:ext>
            </a:extLst>
          </p:cNvPr>
          <p:cNvSpPr>
            <a:spLocks noGrp="1"/>
          </p:cNvSpPr>
          <p:nvPr>
            <p:ph idx="1"/>
          </p:nvPr>
        </p:nvSpPr>
        <p:spPr>
          <a:xfrm>
            <a:off x="238539" y="3538331"/>
            <a:ext cx="11529391" cy="3518453"/>
          </a:xfrm>
        </p:spPr>
        <p:txBody>
          <a:bodyPr/>
          <a:lstStyle/>
          <a:p>
            <a:r>
              <a:rPr lang="en-US" dirty="0"/>
              <a:t>A local wilderness based referral potential for a new therapy that brings the client to nature because the Anasazi Way is a way of “walking” in the wilderness and in life, as the website describes. </a:t>
            </a:r>
          </a:p>
          <a:p>
            <a:r>
              <a:rPr lang="en-US" dirty="0"/>
              <a:t>The Anasazi Foundation is based in Mesa, Arizona and have been bringing families closer together since 1988. </a:t>
            </a:r>
          </a:p>
          <a:p>
            <a:r>
              <a:rPr lang="en-US" dirty="0"/>
              <a:t>At the core of this practice is “nature” again. </a:t>
            </a:r>
          </a:p>
        </p:txBody>
      </p:sp>
      <p:sp>
        <p:nvSpPr>
          <p:cNvPr id="5" name="TextBox 4">
            <a:extLst>
              <a:ext uri="{FF2B5EF4-FFF2-40B4-BE49-F238E27FC236}">
                <a16:creationId xmlns:a16="http://schemas.microsoft.com/office/drawing/2014/main" id="{36DE0F85-E5FD-0373-00EB-DD5E38356998}"/>
              </a:ext>
            </a:extLst>
          </p:cNvPr>
          <p:cNvSpPr txBox="1"/>
          <p:nvPr/>
        </p:nvSpPr>
        <p:spPr>
          <a:xfrm>
            <a:off x="6288962" y="2029734"/>
            <a:ext cx="7362092" cy="584775"/>
          </a:xfrm>
          <a:prstGeom prst="rect">
            <a:avLst/>
          </a:prstGeom>
          <a:noFill/>
        </p:spPr>
        <p:txBody>
          <a:bodyPr wrap="square">
            <a:spAutoFit/>
          </a:bodyPr>
          <a:lstStyle/>
          <a:p>
            <a:r>
              <a:rPr lang="en-US" sz="3200" dirty="0"/>
              <a:t>https://anasazi.org/anasaziway/</a:t>
            </a:r>
          </a:p>
        </p:txBody>
      </p:sp>
      <p:pic>
        <p:nvPicPr>
          <p:cNvPr id="6" name="Picture 5">
            <a:extLst>
              <a:ext uri="{FF2B5EF4-FFF2-40B4-BE49-F238E27FC236}">
                <a16:creationId xmlns:a16="http://schemas.microsoft.com/office/drawing/2014/main" id="{7F83C2BB-B18C-1735-3B81-5B3DC398E9BA}"/>
              </a:ext>
            </a:extLst>
          </p:cNvPr>
          <p:cNvPicPr>
            <a:picLocks noChangeAspect="1"/>
          </p:cNvPicPr>
          <p:nvPr/>
        </p:nvPicPr>
        <p:blipFill>
          <a:blip r:embed="rId2">
            <a:extLst>
              <a:ext uri="{28A0092B-C50C-407E-A947-70E740481C1C}">
                <a14:useLocalDpi xmlns:a14="http://schemas.microsoft.com/office/drawing/2010/main" val="0"/>
              </a:ext>
            </a:extLst>
          </a:blip>
          <a:srcRect l="1716" r="4292"/>
          <a:stretch>
            <a:fillRect/>
          </a:stretch>
        </p:blipFill>
        <p:spPr>
          <a:xfrm>
            <a:off x="109330" y="365125"/>
            <a:ext cx="5986670" cy="2423307"/>
          </a:xfrm>
          <a:prstGeom prst="rect">
            <a:avLst/>
          </a:prstGeom>
        </p:spPr>
      </p:pic>
    </p:spTree>
    <p:extLst>
      <p:ext uri="{BB962C8B-B14F-4D97-AF65-F5344CB8AC3E}">
        <p14:creationId xmlns:p14="http://schemas.microsoft.com/office/powerpoint/2010/main" val="1575534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98256431-E672-0FD9-617D-E29AF3AFA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CA1E2-108D-9468-53EB-C15440D14D77}"/>
              </a:ext>
            </a:extLst>
          </p:cNvPr>
          <p:cNvSpPr>
            <a:spLocks noGrp="1"/>
          </p:cNvSpPr>
          <p:nvPr>
            <p:ph type="title"/>
          </p:nvPr>
        </p:nvSpPr>
        <p:spPr/>
        <p:txBody>
          <a:bodyPr/>
          <a:lstStyle/>
          <a:p>
            <a:r>
              <a:rPr lang="en-US" dirty="0"/>
              <a:t>Wilderness Adventure therapy</a:t>
            </a:r>
          </a:p>
        </p:txBody>
      </p:sp>
      <p:sp>
        <p:nvSpPr>
          <p:cNvPr id="3" name="Content Placeholder 2">
            <a:extLst>
              <a:ext uri="{FF2B5EF4-FFF2-40B4-BE49-F238E27FC236}">
                <a16:creationId xmlns:a16="http://schemas.microsoft.com/office/drawing/2014/main" id="{C06B674C-249C-578C-B0BB-3593C1C448FD}"/>
              </a:ext>
            </a:extLst>
          </p:cNvPr>
          <p:cNvSpPr>
            <a:spLocks noGrp="1"/>
          </p:cNvSpPr>
          <p:nvPr>
            <p:ph idx="1"/>
          </p:nvPr>
        </p:nvSpPr>
        <p:spPr/>
        <p:txBody>
          <a:bodyPr/>
          <a:lstStyle/>
          <a:p>
            <a:r>
              <a:rPr lang="en-US" dirty="0"/>
              <a:t>Developed by Simon Crisp (Crisp, 1997, 1998, Noblet, &amp; Hinch, 2004)</a:t>
            </a:r>
          </a:p>
          <a:p>
            <a:r>
              <a:rPr lang="en-US" dirty="0"/>
              <a:t>Uses adventure-based models in the outdoors to stimulate response to challenges to direct clients in perseverance with self esteem.</a:t>
            </a:r>
          </a:p>
          <a:p>
            <a:r>
              <a:rPr lang="en-US" dirty="0"/>
              <a:t>Group facilitators help clients process their feelings in this wilderness-based setting while going through challenges overcoming obstacles both mental and physical. </a:t>
            </a:r>
          </a:p>
        </p:txBody>
      </p:sp>
    </p:spTree>
    <p:extLst>
      <p:ext uri="{BB962C8B-B14F-4D97-AF65-F5344CB8AC3E}">
        <p14:creationId xmlns:p14="http://schemas.microsoft.com/office/powerpoint/2010/main" val="609339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90211DFC-2B27-2F94-E493-4A11CECF11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1B322-8E7F-23D9-CC95-1FDF6FEA8E1F}"/>
              </a:ext>
            </a:extLst>
          </p:cNvPr>
          <p:cNvSpPr>
            <a:spLocks noGrp="1"/>
          </p:cNvSpPr>
          <p:nvPr>
            <p:ph type="title"/>
          </p:nvPr>
        </p:nvSpPr>
        <p:spPr/>
        <p:txBody>
          <a:bodyPr/>
          <a:lstStyle/>
          <a:p>
            <a:r>
              <a:rPr lang="en-US" dirty="0"/>
              <a:t>Local wilderness-based therapy references</a:t>
            </a:r>
          </a:p>
        </p:txBody>
      </p:sp>
      <p:sp>
        <p:nvSpPr>
          <p:cNvPr id="3" name="Content Placeholder 2">
            <a:extLst>
              <a:ext uri="{FF2B5EF4-FFF2-40B4-BE49-F238E27FC236}">
                <a16:creationId xmlns:a16="http://schemas.microsoft.com/office/drawing/2014/main" id="{C3F3A197-0B33-6C25-B92E-B33E2A0E06C4}"/>
              </a:ext>
            </a:extLst>
          </p:cNvPr>
          <p:cNvSpPr>
            <a:spLocks noGrp="1"/>
          </p:cNvSpPr>
          <p:nvPr>
            <p:ph idx="1"/>
          </p:nvPr>
        </p:nvSpPr>
        <p:spPr/>
        <p:txBody>
          <a:bodyPr>
            <a:normAutofit fontScale="77500" lnSpcReduction="20000"/>
          </a:bodyPr>
          <a:lstStyle/>
          <a:p>
            <a:r>
              <a:rPr lang="en-US" dirty="0"/>
              <a:t>Anasazi.org (based in Mesa, Arizona) </a:t>
            </a:r>
            <a:r>
              <a:rPr lang="en-US" dirty="0">
                <a:hlinkClick r:id="rId2"/>
              </a:rPr>
              <a:t>https://anasazi.org/</a:t>
            </a:r>
            <a:endParaRPr lang="en-US" dirty="0"/>
          </a:p>
          <a:p>
            <a:r>
              <a:rPr lang="en-US" dirty="0"/>
              <a:t>Back2Basics recovery </a:t>
            </a:r>
            <a:r>
              <a:rPr lang="en-US" dirty="0">
                <a:hlinkClick r:id="rId3"/>
              </a:rPr>
              <a:t>https://back2basicsrecovery.com/our-program/outdoor-adventure/</a:t>
            </a:r>
            <a:endParaRPr lang="en-US" dirty="0"/>
          </a:p>
          <a:p>
            <a:r>
              <a:rPr lang="en-US" dirty="0"/>
              <a:t>Sierra Tucson </a:t>
            </a:r>
            <a:r>
              <a:rPr lang="en-US" dirty="0">
                <a:hlinkClick r:id="rId4"/>
              </a:rPr>
              <a:t>https://www.sierratucson.com/therapies/integrative/adventure/</a:t>
            </a:r>
            <a:endParaRPr lang="en-US" dirty="0"/>
          </a:p>
          <a:p>
            <a:r>
              <a:rPr lang="en-US" dirty="0"/>
              <a:t>St. Joseph's Hospital and Medical Center: Features a massive, one-acre Healing Garden</a:t>
            </a:r>
          </a:p>
          <a:p>
            <a:r>
              <a:rPr lang="en-US" dirty="0"/>
              <a:t>Mayo Clinic Nature Trails and Gardens</a:t>
            </a:r>
          </a:p>
          <a:p>
            <a:r>
              <a:rPr lang="en-US" dirty="0"/>
              <a:t>Banner University Medical Center (Phoenix): The hospital features a patient-centered Healing Garden</a:t>
            </a:r>
          </a:p>
          <a:p>
            <a:r>
              <a:rPr lang="en-US" dirty="0"/>
              <a:t>Scottsdale Healthcare Thompson Peak Hospital: The campus features beautifully designed outdoor spaces with drought-tolerant plantings, hummingbird and butterfly gardens</a:t>
            </a:r>
          </a:p>
          <a:p>
            <a:r>
              <a:rPr lang="en-US" dirty="0"/>
              <a:t>Carl T. Hayden VA Medical Center has multiple therapeutic garden</a:t>
            </a:r>
          </a:p>
          <a:p>
            <a:endParaRPr lang="en-US" dirty="0"/>
          </a:p>
          <a:p>
            <a:endParaRPr lang="en-US" dirty="0"/>
          </a:p>
        </p:txBody>
      </p:sp>
    </p:spTree>
    <p:extLst>
      <p:ext uri="{BB962C8B-B14F-4D97-AF65-F5344CB8AC3E}">
        <p14:creationId xmlns:p14="http://schemas.microsoft.com/office/powerpoint/2010/main" val="4064638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6C05654C-3401-370F-C63D-036297AC2A9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63A175D-0A49-2DDC-3A32-348D3C37ED44}"/>
              </a:ext>
            </a:extLst>
          </p:cNvPr>
          <p:cNvPicPr>
            <a:picLocks noChangeAspect="1"/>
          </p:cNvPicPr>
          <p:nvPr/>
        </p:nvPicPr>
        <p:blipFill>
          <a:blip r:embed="rId2">
            <a:extLst>
              <a:ext uri="{28A0092B-C50C-407E-A947-70E740481C1C}">
                <a14:useLocalDpi xmlns:a14="http://schemas.microsoft.com/office/drawing/2010/main" val="0"/>
              </a:ext>
            </a:extLst>
          </a:blip>
          <a:srcRect l="3911" r="14661" b="-1"/>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BB2603-FB05-C01A-E3F6-4979D5021672}"/>
              </a:ext>
            </a:extLst>
          </p:cNvPr>
          <p:cNvSpPr>
            <a:spLocks noGrp="1"/>
          </p:cNvSpPr>
          <p:nvPr>
            <p:ph type="title"/>
          </p:nvPr>
        </p:nvSpPr>
        <p:spPr>
          <a:xfrm>
            <a:off x="7531610" y="365125"/>
            <a:ext cx="3822189" cy="1899912"/>
          </a:xfrm>
        </p:spPr>
        <p:txBody>
          <a:bodyPr>
            <a:normAutofit/>
          </a:bodyPr>
          <a:lstStyle/>
          <a:p>
            <a:r>
              <a:rPr lang="en-US" sz="4000" dirty="0"/>
              <a:t>Eco wellness therapy models</a:t>
            </a:r>
          </a:p>
        </p:txBody>
      </p:sp>
      <p:sp>
        <p:nvSpPr>
          <p:cNvPr id="3" name="Content Placeholder 2">
            <a:extLst>
              <a:ext uri="{FF2B5EF4-FFF2-40B4-BE49-F238E27FC236}">
                <a16:creationId xmlns:a16="http://schemas.microsoft.com/office/drawing/2014/main" id="{FA8C9E8D-6A26-907C-5272-E02E35F67EFC}"/>
              </a:ext>
            </a:extLst>
          </p:cNvPr>
          <p:cNvSpPr>
            <a:spLocks noGrp="1"/>
          </p:cNvSpPr>
          <p:nvPr>
            <p:ph idx="1"/>
          </p:nvPr>
        </p:nvSpPr>
        <p:spPr>
          <a:xfrm>
            <a:off x="7531610" y="2106210"/>
            <a:ext cx="4544624" cy="3742762"/>
          </a:xfrm>
        </p:spPr>
        <p:txBody>
          <a:bodyPr>
            <a:noAutofit/>
          </a:bodyPr>
          <a:lstStyle/>
          <a:p>
            <a:r>
              <a:rPr lang="en-US" sz="1800" dirty="0"/>
              <a:t>Dr. Ryan Reese in Oregon (Eco Wellness) </a:t>
            </a:r>
            <a:r>
              <a:rPr lang="en-US" sz="1800" dirty="0">
                <a:hlinkClick r:id="rId3"/>
              </a:rPr>
              <a:t>https://ecowellnessbend.com/</a:t>
            </a:r>
            <a:endParaRPr lang="en-US" sz="1800" dirty="0"/>
          </a:p>
          <a:p>
            <a:r>
              <a:rPr lang="en-US" sz="1800" dirty="0"/>
              <a:t>Child counseling and parent coaching</a:t>
            </a:r>
          </a:p>
          <a:p>
            <a:r>
              <a:rPr lang="en-US" sz="1800" dirty="0"/>
              <a:t>Adolescent issues and transitioning into adulthood</a:t>
            </a:r>
          </a:p>
          <a:p>
            <a:r>
              <a:rPr lang="en-US" sz="1800" dirty="0"/>
              <a:t>Persistent and/or Major Depression</a:t>
            </a:r>
          </a:p>
          <a:p>
            <a:r>
              <a:rPr lang="en-US" sz="1800" dirty="0"/>
              <a:t>Grief</a:t>
            </a:r>
          </a:p>
          <a:p>
            <a:r>
              <a:rPr lang="en-US" sz="1800" dirty="0"/>
              <a:t>Stress &amp; Anxiety</a:t>
            </a:r>
          </a:p>
          <a:p>
            <a:r>
              <a:rPr lang="en-US" sz="1800" dirty="0"/>
              <a:t>Trauma </a:t>
            </a:r>
          </a:p>
          <a:p>
            <a:r>
              <a:rPr lang="en-US" sz="1800" dirty="0"/>
              <a:t>Life purpose/existential issues</a:t>
            </a:r>
          </a:p>
          <a:p>
            <a:r>
              <a:rPr lang="en-US" sz="1800" dirty="0"/>
              <a:t>Work-life balance</a:t>
            </a:r>
          </a:p>
          <a:p>
            <a:r>
              <a:rPr lang="en-US" sz="1800" dirty="0"/>
              <a:t>Difficult life transitions</a:t>
            </a:r>
          </a:p>
          <a:p>
            <a:r>
              <a:rPr lang="en-US" sz="1800" dirty="0"/>
              <a:t>Relationship challenges</a:t>
            </a:r>
          </a:p>
          <a:p>
            <a:endParaRPr lang="en-US" sz="1800" dirty="0"/>
          </a:p>
          <a:p>
            <a:endParaRPr lang="en-US" sz="1800" dirty="0"/>
          </a:p>
        </p:txBody>
      </p:sp>
    </p:spTree>
    <p:extLst>
      <p:ext uri="{BB962C8B-B14F-4D97-AF65-F5344CB8AC3E}">
        <p14:creationId xmlns:p14="http://schemas.microsoft.com/office/powerpoint/2010/main" val="3592508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D023497-C59B-3575-C7E2-1F69E1FE5A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4769" y="118486"/>
            <a:ext cx="10202461" cy="6621028"/>
          </a:xfrm>
          <a:prstGeom prst="rect">
            <a:avLst/>
          </a:prstGeom>
        </p:spPr>
      </p:pic>
      <p:sp>
        <p:nvSpPr>
          <p:cNvPr id="7" name="TextBox 6">
            <a:extLst>
              <a:ext uri="{FF2B5EF4-FFF2-40B4-BE49-F238E27FC236}">
                <a16:creationId xmlns:a16="http://schemas.microsoft.com/office/drawing/2014/main" id="{B1F2A843-0D78-B66C-F43B-94DE41824E2D}"/>
              </a:ext>
            </a:extLst>
          </p:cNvPr>
          <p:cNvSpPr txBox="1"/>
          <p:nvPr/>
        </p:nvSpPr>
        <p:spPr>
          <a:xfrm>
            <a:off x="6191679" y="767358"/>
            <a:ext cx="5240406" cy="923330"/>
          </a:xfrm>
          <a:prstGeom prst="rect">
            <a:avLst/>
          </a:prstGeom>
          <a:noFill/>
        </p:spPr>
        <p:txBody>
          <a:bodyPr wrap="square">
            <a:spAutoFit/>
          </a:bodyPr>
          <a:lstStyle/>
          <a:p>
            <a:r>
              <a:rPr lang="en-US" dirty="0"/>
              <a:t>https://www.va.gov/phoenix-health-care/stories/phoenix-va-starts-therapeutic-gardening-group/</a:t>
            </a:r>
          </a:p>
        </p:txBody>
      </p:sp>
    </p:spTree>
    <p:extLst>
      <p:ext uri="{BB962C8B-B14F-4D97-AF65-F5344CB8AC3E}">
        <p14:creationId xmlns:p14="http://schemas.microsoft.com/office/powerpoint/2010/main" val="529776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B6C4C-C429-0534-5776-D258999BF82C}"/>
              </a:ext>
            </a:extLst>
          </p:cNvPr>
          <p:cNvSpPr>
            <a:spLocks noGrp="1"/>
          </p:cNvSpPr>
          <p:nvPr>
            <p:ph type="title"/>
          </p:nvPr>
        </p:nvSpPr>
        <p:spPr>
          <a:xfrm>
            <a:off x="738808" y="832265"/>
            <a:ext cx="10515600" cy="1325563"/>
          </a:xfrm>
        </p:spPr>
        <p:txBody>
          <a:bodyPr>
            <a:noAutofit/>
          </a:bodyPr>
          <a:lstStyle/>
          <a:p>
            <a:r>
              <a:rPr lang="en-US" sz="3200" dirty="0"/>
              <a:t>Our connection to nature is backed up by neuroscience as Dr. Sue Stuart-Smyth discusses in How Gardening Heals the Mind. </a:t>
            </a:r>
            <a:r>
              <a:rPr lang="en-US" sz="3200" dirty="0">
                <a:hlinkClick r:id="rId2"/>
              </a:rPr>
              <a:t>https://youtu.be/3FRlmiOuSfs?si=0hgbF3anMC8fkSAW</a:t>
            </a:r>
            <a:br>
              <a:rPr lang="en-US" sz="3200" dirty="0"/>
            </a:br>
            <a:br>
              <a:rPr lang="en-US" sz="3200" dirty="0"/>
            </a:br>
            <a:endParaRPr lang="en-US" sz="3200" dirty="0"/>
          </a:p>
        </p:txBody>
      </p:sp>
      <p:pic>
        <p:nvPicPr>
          <p:cNvPr id="5" name="Content Placeholder 4">
            <a:extLst>
              <a:ext uri="{FF2B5EF4-FFF2-40B4-BE49-F238E27FC236}">
                <a16:creationId xmlns:a16="http://schemas.microsoft.com/office/drawing/2014/main" id="{D99CA5EE-6078-F7E9-0A41-C8DEB90DC2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8808" y="2157828"/>
            <a:ext cx="10177397" cy="4351338"/>
          </a:xfrm>
          <a:prstGeom prst="rect">
            <a:avLst/>
          </a:prstGeom>
        </p:spPr>
      </p:pic>
    </p:spTree>
    <p:extLst>
      <p:ext uri="{BB962C8B-B14F-4D97-AF65-F5344CB8AC3E}">
        <p14:creationId xmlns:p14="http://schemas.microsoft.com/office/powerpoint/2010/main" val="2216543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0827-7F0F-0C44-F976-A101CDB4D92E}"/>
              </a:ext>
            </a:extLst>
          </p:cNvPr>
          <p:cNvSpPr>
            <a:spLocks noGrp="1"/>
          </p:cNvSpPr>
          <p:nvPr>
            <p:ph type="title"/>
          </p:nvPr>
        </p:nvSpPr>
        <p:spPr/>
        <p:txBody>
          <a:bodyPr/>
          <a:lstStyle/>
          <a:p>
            <a:r>
              <a:rPr lang="en-US" dirty="0"/>
              <a:t>Integrating Gardening Therapy into a Tx Plan</a:t>
            </a:r>
          </a:p>
        </p:txBody>
      </p:sp>
      <p:sp>
        <p:nvSpPr>
          <p:cNvPr id="3" name="Content Placeholder 2">
            <a:extLst>
              <a:ext uri="{FF2B5EF4-FFF2-40B4-BE49-F238E27FC236}">
                <a16:creationId xmlns:a16="http://schemas.microsoft.com/office/drawing/2014/main" id="{EFE79166-C6CA-1874-4F4B-C660C3A9285B}"/>
              </a:ext>
            </a:extLst>
          </p:cNvPr>
          <p:cNvSpPr>
            <a:spLocks noGrp="1"/>
          </p:cNvSpPr>
          <p:nvPr>
            <p:ph idx="1"/>
          </p:nvPr>
        </p:nvSpPr>
        <p:spPr/>
        <p:txBody>
          <a:bodyPr>
            <a:normAutofit fontScale="92500" lnSpcReduction="10000"/>
          </a:bodyPr>
          <a:lstStyle/>
          <a:p>
            <a:r>
              <a:rPr lang="en-US" dirty="0"/>
              <a:t>Gardening can teach patience, empower clients to be resilient, improve self-esteem, stimulate motivation, allow people space to talk about their experiences, enable people to recover and heal from trauma, and liberate the senses while simultaneously healing from natures natural healing properties. </a:t>
            </a:r>
          </a:p>
          <a:p>
            <a:r>
              <a:rPr lang="en-US" dirty="0"/>
              <a:t>An example Tx Plan goal would be: 	</a:t>
            </a:r>
          </a:p>
          <a:p>
            <a:pPr lvl="1"/>
            <a:r>
              <a:rPr lang="en-US" dirty="0"/>
              <a:t>Client wants to learn coping skills in an outdoor setting to open up and speak about his feelings, express himself more openly with others, and explain himself to others without fear of rejection. Exposure to outdoor nature therapy will help the client access thoughts and open up the therapist in an outdoors setting.</a:t>
            </a:r>
          </a:p>
          <a:p>
            <a:pPr lvl="2"/>
            <a:r>
              <a:rPr lang="en-US" dirty="0"/>
              <a:t>The client will use gardening therapy to help him express his feelings with dual-modality of CBT and gardening therapy in practice. The client’s present measure is a 1 or 2 out of 10 with 10 as the highest ability to express himself.</a:t>
            </a:r>
          </a:p>
          <a:p>
            <a:pPr lvl="2"/>
            <a:r>
              <a:rPr lang="en-US" dirty="0"/>
              <a:t>The client wants to be more of a 8 or 9 on the Likert scale.</a:t>
            </a:r>
          </a:p>
        </p:txBody>
      </p:sp>
    </p:spTree>
    <p:extLst>
      <p:ext uri="{BB962C8B-B14F-4D97-AF65-F5344CB8AC3E}">
        <p14:creationId xmlns:p14="http://schemas.microsoft.com/office/powerpoint/2010/main" val="2469012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A77D78-6C1C-3A8F-2E67-17704F774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981075"/>
            <a:ext cx="8839200" cy="5876925"/>
          </a:xfrm>
          <a:prstGeom prst="rect">
            <a:avLst/>
          </a:prstGeom>
        </p:spPr>
      </p:pic>
      <p:sp>
        <p:nvSpPr>
          <p:cNvPr id="9" name="TextBox 8">
            <a:extLst>
              <a:ext uri="{FF2B5EF4-FFF2-40B4-BE49-F238E27FC236}">
                <a16:creationId xmlns:a16="http://schemas.microsoft.com/office/drawing/2014/main" id="{4541C10D-01B2-00A5-1028-90A96423A478}"/>
              </a:ext>
            </a:extLst>
          </p:cNvPr>
          <p:cNvSpPr txBox="1"/>
          <p:nvPr/>
        </p:nvSpPr>
        <p:spPr>
          <a:xfrm>
            <a:off x="1803660" y="299281"/>
            <a:ext cx="8305415" cy="492443"/>
          </a:xfrm>
          <a:prstGeom prst="rect">
            <a:avLst/>
          </a:prstGeom>
          <a:noFill/>
        </p:spPr>
        <p:txBody>
          <a:bodyPr wrap="none" rtlCol="0">
            <a:spAutoFit/>
          </a:bodyPr>
          <a:lstStyle/>
          <a:p>
            <a:r>
              <a:rPr lang="en-US" sz="2600" dirty="0"/>
              <a:t>Times change, and “progress” only grows more pavement</a:t>
            </a:r>
          </a:p>
        </p:txBody>
      </p:sp>
    </p:spTree>
    <p:extLst>
      <p:ext uri="{BB962C8B-B14F-4D97-AF65-F5344CB8AC3E}">
        <p14:creationId xmlns:p14="http://schemas.microsoft.com/office/powerpoint/2010/main" val="2355731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3B59-FADD-0A19-7086-5070BA95E3F0}"/>
              </a:ext>
            </a:extLst>
          </p:cNvPr>
          <p:cNvSpPr>
            <a:spLocks noGrp="1"/>
          </p:cNvSpPr>
          <p:nvPr>
            <p:ph type="title"/>
          </p:nvPr>
        </p:nvSpPr>
        <p:spPr/>
        <p:txBody>
          <a:bodyPr/>
          <a:lstStyle/>
          <a:p>
            <a:r>
              <a:rPr lang="en-US" dirty="0"/>
              <a:t>More Tx plan ideas	</a:t>
            </a:r>
          </a:p>
        </p:txBody>
      </p:sp>
      <p:sp>
        <p:nvSpPr>
          <p:cNvPr id="3" name="Content Placeholder 2">
            <a:extLst>
              <a:ext uri="{FF2B5EF4-FFF2-40B4-BE49-F238E27FC236}">
                <a16:creationId xmlns:a16="http://schemas.microsoft.com/office/drawing/2014/main" id="{4850DB67-F6D3-368C-D88A-4B778B4C023B}"/>
              </a:ext>
            </a:extLst>
          </p:cNvPr>
          <p:cNvSpPr>
            <a:spLocks noGrp="1"/>
          </p:cNvSpPr>
          <p:nvPr>
            <p:ph idx="1"/>
          </p:nvPr>
        </p:nvSpPr>
        <p:spPr/>
        <p:txBody>
          <a:bodyPr/>
          <a:lstStyle/>
          <a:p>
            <a:r>
              <a:rPr lang="en-US" dirty="0"/>
              <a:t>For veterans with TBI, culture shock, or PTSD</a:t>
            </a:r>
          </a:p>
          <a:p>
            <a:pPr lvl="1"/>
            <a:r>
              <a:rPr lang="en-US" dirty="0"/>
              <a:t>Working in the garden provides peace, serenity, calmness, lowers cortisol levels, and exposes the client to a litany of senses overwhelmed by scent, movement, color, and tactile sensations to calm physiology. When alone with your thoughts, or guided by a therapist, the mind connects with a more spiritual aspect of connection to Earth.</a:t>
            </a:r>
          </a:p>
          <a:p>
            <a:pPr lvl="2"/>
            <a:r>
              <a:rPr lang="en-US" dirty="0"/>
              <a:t>The client wants to reduce elements of PTSD, and culture shock with sudden reintegration into civilian society with the outdoor experiences offered by </a:t>
            </a:r>
            <a:r>
              <a:rPr lang="en-US" dirty="0" err="1"/>
              <a:t>shinrin</a:t>
            </a:r>
            <a:r>
              <a:rPr lang="en-US" dirty="0"/>
              <a:t> </a:t>
            </a:r>
            <a:r>
              <a:rPr lang="en-US" dirty="0" err="1"/>
              <a:t>yoku</a:t>
            </a:r>
            <a:r>
              <a:rPr lang="en-US" dirty="0"/>
              <a:t>. The therapist will used CBT in the client’s forest-bathing experience in an outdoor setting.</a:t>
            </a:r>
          </a:p>
          <a:p>
            <a:pPr lvl="3"/>
            <a:r>
              <a:rPr lang="en-US" dirty="0"/>
              <a:t>The client is presently an 8 out of 10 with 10 being the highest amount of anxiety related to trauma, and stress of reintegration back into civilian life and society.</a:t>
            </a:r>
          </a:p>
          <a:p>
            <a:pPr lvl="3"/>
            <a:r>
              <a:rPr lang="en-US" dirty="0"/>
              <a:t>The client wants to be a 2. </a:t>
            </a:r>
          </a:p>
          <a:p>
            <a:pPr lvl="3"/>
            <a:endParaRPr lang="en-US" dirty="0"/>
          </a:p>
        </p:txBody>
      </p:sp>
    </p:spTree>
    <p:extLst>
      <p:ext uri="{BB962C8B-B14F-4D97-AF65-F5344CB8AC3E}">
        <p14:creationId xmlns:p14="http://schemas.microsoft.com/office/powerpoint/2010/main" val="2510371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BD9A5-2E74-2A76-277F-7D1A17911108}"/>
              </a:ext>
            </a:extLst>
          </p:cNvPr>
          <p:cNvSpPr>
            <a:spLocks noGrp="1"/>
          </p:cNvSpPr>
          <p:nvPr>
            <p:ph type="title"/>
          </p:nvPr>
        </p:nvSpPr>
        <p:spPr/>
        <p:txBody>
          <a:bodyPr/>
          <a:lstStyle/>
          <a:p>
            <a:r>
              <a:rPr lang="en-US" dirty="0"/>
              <a:t>More Tx plan ideas</a:t>
            </a:r>
          </a:p>
        </p:txBody>
      </p:sp>
      <p:sp>
        <p:nvSpPr>
          <p:cNvPr id="3" name="Content Placeholder 2">
            <a:extLst>
              <a:ext uri="{FF2B5EF4-FFF2-40B4-BE49-F238E27FC236}">
                <a16:creationId xmlns:a16="http://schemas.microsoft.com/office/drawing/2014/main" id="{C24392A1-F3E5-5BCB-A83E-C655F7EB83E5}"/>
              </a:ext>
            </a:extLst>
          </p:cNvPr>
          <p:cNvSpPr>
            <a:spLocks noGrp="1"/>
          </p:cNvSpPr>
          <p:nvPr>
            <p:ph idx="1"/>
          </p:nvPr>
        </p:nvSpPr>
        <p:spPr/>
        <p:txBody>
          <a:bodyPr>
            <a:normAutofit lnSpcReduction="10000"/>
          </a:bodyPr>
          <a:lstStyle/>
          <a:p>
            <a:r>
              <a:rPr lang="en-US" dirty="0"/>
              <a:t>The sensory rich environment can stimulate the imagination with the senses overwhelmed by sight, taste, touch, smell, and hearing all of what the outdoors environmental setting has to offer. </a:t>
            </a:r>
          </a:p>
          <a:p>
            <a:pPr lvl="1"/>
            <a:r>
              <a:rPr lang="en-US" dirty="0"/>
              <a:t>A child with Autism and ADHD will work with the therapist in an outdoor environment to help them learn coping skills using </a:t>
            </a:r>
            <a:r>
              <a:rPr lang="en-US" dirty="0" err="1"/>
              <a:t>shinrin</a:t>
            </a:r>
            <a:r>
              <a:rPr lang="en-US" dirty="0"/>
              <a:t> </a:t>
            </a:r>
            <a:r>
              <a:rPr lang="en-US" dirty="0" err="1"/>
              <a:t>yoku</a:t>
            </a:r>
            <a:r>
              <a:rPr lang="en-US" dirty="0"/>
              <a:t> to help them stay focused, learn core skills in an outdoor setting to become more focused and become more motivated to want to learn more about the biological sciences. </a:t>
            </a:r>
          </a:p>
          <a:p>
            <a:pPr lvl="2"/>
            <a:r>
              <a:rPr lang="en-US" dirty="0"/>
              <a:t>The client is presently a 0 out of 10 with 10 being the highest amount of motivation and focus.</a:t>
            </a:r>
          </a:p>
          <a:p>
            <a:pPr lvl="2"/>
            <a:r>
              <a:rPr lang="en-US" dirty="0"/>
              <a:t>The client wants to be more of an 8. </a:t>
            </a:r>
          </a:p>
          <a:p>
            <a:pPr marL="1828800" lvl="4" indent="0">
              <a:buNone/>
            </a:pPr>
            <a:endParaRPr lang="en-US" dirty="0"/>
          </a:p>
          <a:p>
            <a:pPr marL="1828800" lvl="4" indent="0">
              <a:buNone/>
            </a:pPr>
            <a:r>
              <a:rPr lang="en-US" dirty="0"/>
              <a:t>All goals are negotiated over time in family </a:t>
            </a:r>
            <a:r>
              <a:rPr lang="en-US"/>
              <a:t>therapy sessions.</a:t>
            </a:r>
            <a:endParaRPr lang="en-US" dirty="0"/>
          </a:p>
        </p:txBody>
      </p:sp>
    </p:spTree>
    <p:extLst>
      <p:ext uri="{BB962C8B-B14F-4D97-AF65-F5344CB8AC3E}">
        <p14:creationId xmlns:p14="http://schemas.microsoft.com/office/powerpoint/2010/main" val="4213557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6D01F-28FD-3C0A-BB9E-33249D2AB65A}"/>
              </a:ext>
            </a:extLst>
          </p:cNvPr>
          <p:cNvSpPr>
            <a:spLocks noGrp="1"/>
          </p:cNvSpPr>
          <p:nvPr>
            <p:ph type="title"/>
          </p:nvPr>
        </p:nvSpPr>
        <p:spPr/>
        <p:txBody>
          <a:bodyPr/>
          <a:lstStyle/>
          <a:p>
            <a:r>
              <a:rPr lang="en-US" dirty="0"/>
              <a:t>More on Tx planning	</a:t>
            </a:r>
          </a:p>
        </p:txBody>
      </p:sp>
      <p:sp>
        <p:nvSpPr>
          <p:cNvPr id="3" name="Content Placeholder 2">
            <a:extLst>
              <a:ext uri="{FF2B5EF4-FFF2-40B4-BE49-F238E27FC236}">
                <a16:creationId xmlns:a16="http://schemas.microsoft.com/office/drawing/2014/main" id="{4FC243A7-A7D7-0231-9780-7609F99A01AF}"/>
              </a:ext>
            </a:extLst>
          </p:cNvPr>
          <p:cNvSpPr>
            <a:spLocks noGrp="1"/>
          </p:cNvSpPr>
          <p:nvPr>
            <p:ph idx="1"/>
          </p:nvPr>
        </p:nvSpPr>
        <p:spPr/>
        <p:txBody>
          <a:bodyPr/>
          <a:lstStyle/>
          <a:p>
            <a:r>
              <a:rPr lang="en-US" dirty="0"/>
              <a:t>A client wants to improve confidence in self by learning how to overcome challenges with propagating plant cuttings.</a:t>
            </a:r>
          </a:p>
          <a:p>
            <a:pPr lvl="1"/>
            <a:r>
              <a:rPr lang="en-US" dirty="0"/>
              <a:t>The client will learn how to root rosemary and sweet potato cuttings and build confidence in self with ability to provide life to plants.</a:t>
            </a:r>
          </a:p>
          <a:p>
            <a:pPr lvl="2"/>
            <a:r>
              <a:rPr lang="en-US" dirty="0"/>
              <a:t>The client is at a 0 out of 10 with 10 being the highest confidence.</a:t>
            </a:r>
          </a:p>
          <a:p>
            <a:pPr lvl="2"/>
            <a:r>
              <a:rPr lang="en-US" dirty="0"/>
              <a:t>The client wants to be at least a 5. </a:t>
            </a:r>
          </a:p>
          <a:p>
            <a:pPr lvl="2"/>
            <a:endParaRPr lang="en-US" dirty="0"/>
          </a:p>
          <a:p>
            <a:pPr lvl="2"/>
            <a:endParaRPr lang="en-US" dirty="0"/>
          </a:p>
          <a:p>
            <a:pPr marL="1371600" lvl="3" indent="0">
              <a:buNone/>
            </a:pPr>
            <a:r>
              <a:rPr lang="en-US" dirty="0"/>
              <a:t>The outdoor experience is a change of office, a change of pace, and change of atmosphere.</a:t>
            </a:r>
          </a:p>
          <a:p>
            <a:pPr marL="1371600" lvl="3" indent="0">
              <a:buNone/>
            </a:pPr>
            <a:endParaRPr lang="en-US" dirty="0"/>
          </a:p>
        </p:txBody>
      </p:sp>
    </p:spTree>
    <p:extLst>
      <p:ext uri="{BB962C8B-B14F-4D97-AF65-F5344CB8AC3E}">
        <p14:creationId xmlns:p14="http://schemas.microsoft.com/office/powerpoint/2010/main" val="2256114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246CB9-D25C-C135-570F-68FCDDB3E9DA}"/>
              </a:ext>
            </a:extLst>
          </p:cNvPr>
          <p:cNvSpPr>
            <a:spLocks noGrp="1"/>
          </p:cNvSpPr>
          <p:nvPr>
            <p:ph type="title"/>
          </p:nvPr>
        </p:nvSpPr>
        <p:spPr>
          <a:xfrm>
            <a:off x="761803" y="350196"/>
            <a:ext cx="4646904" cy="1624520"/>
          </a:xfrm>
        </p:spPr>
        <p:txBody>
          <a:bodyPr anchor="ctr">
            <a:normAutofit/>
          </a:bodyPr>
          <a:lstStyle/>
          <a:p>
            <a:r>
              <a:rPr lang="en-US" sz="4000"/>
              <a:t>Planting seeds on day one	</a:t>
            </a:r>
          </a:p>
        </p:txBody>
      </p:sp>
      <p:sp>
        <p:nvSpPr>
          <p:cNvPr id="3" name="Content Placeholder 2">
            <a:extLst>
              <a:ext uri="{FF2B5EF4-FFF2-40B4-BE49-F238E27FC236}">
                <a16:creationId xmlns:a16="http://schemas.microsoft.com/office/drawing/2014/main" id="{6B4DCD06-65F7-3967-8EA3-DD99F1B8B41A}"/>
              </a:ext>
            </a:extLst>
          </p:cNvPr>
          <p:cNvSpPr>
            <a:spLocks noGrp="1"/>
          </p:cNvSpPr>
          <p:nvPr>
            <p:ph idx="1"/>
          </p:nvPr>
        </p:nvSpPr>
        <p:spPr>
          <a:xfrm>
            <a:off x="761802" y="2636195"/>
            <a:ext cx="4646905" cy="3613149"/>
          </a:xfrm>
        </p:spPr>
        <p:txBody>
          <a:bodyPr anchor="ctr">
            <a:normAutofit fontScale="92500" lnSpcReduction="10000"/>
          </a:bodyPr>
          <a:lstStyle/>
          <a:p>
            <a:r>
              <a:rPr lang="en-US" sz="1900" dirty="0"/>
              <a:t>By handing a client a packet of seeds on day one, and on every subsequent meeting, the client becomes empowered to begin this developmental journey.</a:t>
            </a:r>
          </a:p>
          <a:p>
            <a:r>
              <a:rPr lang="en-US" sz="1900" dirty="0"/>
              <a:t>To see the eyes of a client light up when they see a sprout is akin to a child catching a fish for the first time, or shall I say - like a fish catching a child.</a:t>
            </a:r>
          </a:p>
          <a:p>
            <a:r>
              <a:rPr lang="en-US" sz="1900" dirty="0"/>
              <a:t>Some seeds will grow, but some will not. Focus on the ones that grow. This is like focusing on the positive over negative thoughts. </a:t>
            </a:r>
          </a:p>
          <a:p>
            <a:r>
              <a:rPr lang="en-US" sz="1900" dirty="0"/>
              <a:t>“Stay in the solution and the problem will die of neglect.”</a:t>
            </a:r>
          </a:p>
          <a:p>
            <a:endParaRPr lang="en-US" sz="1900" dirty="0"/>
          </a:p>
        </p:txBody>
      </p:sp>
      <p:pic>
        <p:nvPicPr>
          <p:cNvPr id="5" name="Picture 4">
            <a:extLst>
              <a:ext uri="{FF2B5EF4-FFF2-40B4-BE49-F238E27FC236}">
                <a16:creationId xmlns:a16="http://schemas.microsoft.com/office/drawing/2014/main" id="{06639FCA-4C20-7E0D-D10D-0E368CFD0FB6}"/>
              </a:ext>
            </a:extLst>
          </p:cNvPr>
          <p:cNvPicPr>
            <a:picLocks noChangeAspect="1"/>
          </p:cNvPicPr>
          <p:nvPr/>
        </p:nvPicPr>
        <p:blipFill>
          <a:blip r:embed="rId2">
            <a:extLst>
              <a:ext uri="{28A0092B-C50C-407E-A947-70E740481C1C}">
                <a14:useLocalDpi xmlns:a14="http://schemas.microsoft.com/office/drawing/2010/main" val="0"/>
              </a:ext>
            </a:extLst>
          </a:blip>
          <a:srcRect r="15720" b="1"/>
          <a:stretch>
            <a:fillRect/>
          </a:stretch>
        </p:blipFill>
        <p:spPr>
          <a:xfrm rot="5400000">
            <a:off x="5718412" y="377588"/>
            <a:ext cx="6858000" cy="6102825"/>
          </a:xfrm>
          <a:prstGeom prst="rect">
            <a:avLst/>
          </a:prstGeom>
        </p:spPr>
      </p:pic>
    </p:spTree>
    <p:extLst>
      <p:ext uri="{BB962C8B-B14F-4D97-AF65-F5344CB8AC3E}">
        <p14:creationId xmlns:p14="http://schemas.microsoft.com/office/powerpoint/2010/main" val="2624289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AFC68-C455-3B3D-AFDF-77D15D2FCFA6}"/>
              </a:ext>
            </a:extLst>
          </p:cNvPr>
          <p:cNvSpPr>
            <a:spLocks noGrp="1"/>
          </p:cNvSpPr>
          <p:nvPr>
            <p:ph type="title"/>
          </p:nvPr>
        </p:nvSpPr>
        <p:spPr>
          <a:xfrm>
            <a:off x="234174" y="365125"/>
            <a:ext cx="11876050" cy="1325563"/>
          </a:xfrm>
        </p:spPr>
        <p:txBody>
          <a:bodyPr/>
          <a:lstStyle/>
          <a:p>
            <a:r>
              <a:rPr lang="en-US" dirty="0"/>
              <a:t>How can therapists build their own gardening skills?</a:t>
            </a:r>
          </a:p>
        </p:txBody>
      </p:sp>
      <p:pic>
        <p:nvPicPr>
          <p:cNvPr id="5" name="Content Placeholder 4">
            <a:extLst>
              <a:ext uri="{FF2B5EF4-FFF2-40B4-BE49-F238E27FC236}">
                <a16:creationId xmlns:a16="http://schemas.microsoft.com/office/drawing/2014/main" id="{6184C60A-2331-2A80-DBC4-008828C98E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48257" y="1478946"/>
            <a:ext cx="8443743" cy="4810094"/>
          </a:xfrm>
          <a:prstGeom prst="rect">
            <a:avLst/>
          </a:prstGeom>
        </p:spPr>
      </p:pic>
      <p:sp>
        <p:nvSpPr>
          <p:cNvPr id="6" name="TextBox 5">
            <a:extLst>
              <a:ext uri="{FF2B5EF4-FFF2-40B4-BE49-F238E27FC236}">
                <a16:creationId xmlns:a16="http://schemas.microsoft.com/office/drawing/2014/main" id="{47AEE937-B030-976B-44C3-ED07B0B3D978}"/>
              </a:ext>
            </a:extLst>
          </p:cNvPr>
          <p:cNvSpPr txBox="1"/>
          <p:nvPr/>
        </p:nvSpPr>
        <p:spPr>
          <a:xfrm>
            <a:off x="234174" y="1691561"/>
            <a:ext cx="3441455" cy="4801314"/>
          </a:xfrm>
          <a:prstGeom prst="rect">
            <a:avLst/>
          </a:prstGeom>
          <a:noFill/>
        </p:spPr>
        <p:txBody>
          <a:bodyPr wrap="none" rtlCol="0">
            <a:spAutoFit/>
          </a:bodyPr>
          <a:lstStyle/>
          <a:p>
            <a:r>
              <a:rPr lang="en-US" dirty="0"/>
              <a:t>1. Join a free gardening group </a:t>
            </a:r>
          </a:p>
          <a:p>
            <a:r>
              <a:rPr lang="en-US" dirty="0"/>
              <a:t>and self-educate.</a:t>
            </a:r>
          </a:p>
          <a:p>
            <a:endParaRPr lang="en-US" dirty="0"/>
          </a:p>
          <a:p>
            <a:r>
              <a:rPr lang="en-US" dirty="0"/>
              <a:t>2. Plant some seeds.</a:t>
            </a:r>
          </a:p>
          <a:p>
            <a:endParaRPr lang="en-US" dirty="0"/>
          </a:p>
          <a:p>
            <a:r>
              <a:rPr lang="en-US" dirty="0"/>
              <a:t>3. Learn about photosynthesis </a:t>
            </a:r>
          </a:p>
          <a:p>
            <a:r>
              <a:rPr lang="en-US" dirty="0"/>
              <a:t>and carbon sequestration.</a:t>
            </a:r>
          </a:p>
          <a:p>
            <a:endParaRPr lang="en-US" dirty="0"/>
          </a:p>
          <a:p>
            <a:r>
              <a:rPr lang="en-US" dirty="0"/>
              <a:t>4. Begin an experimental garden</a:t>
            </a:r>
          </a:p>
          <a:p>
            <a:r>
              <a:rPr lang="en-US" dirty="0"/>
              <a:t>with your own family.</a:t>
            </a:r>
          </a:p>
          <a:p>
            <a:endParaRPr lang="en-US" dirty="0"/>
          </a:p>
          <a:p>
            <a:r>
              <a:rPr lang="en-US" dirty="0"/>
              <a:t>5. Contact your local Agricultural</a:t>
            </a:r>
          </a:p>
          <a:p>
            <a:r>
              <a:rPr lang="en-US" dirty="0"/>
              <a:t>Extension or NRCS office or</a:t>
            </a:r>
          </a:p>
          <a:p>
            <a:r>
              <a:rPr lang="en-US" dirty="0"/>
              <a:t>local library.</a:t>
            </a:r>
          </a:p>
          <a:p>
            <a:endParaRPr lang="en-US" dirty="0"/>
          </a:p>
          <a:p>
            <a:r>
              <a:rPr lang="en-US" dirty="0"/>
              <a:t>6. Visit a free seed/garden stand </a:t>
            </a:r>
          </a:p>
          <a:p>
            <a:r>
              <a:rPr lang="en-US" dirty="0"/>
              <a:t>and socialize with neighbors.</a:t>
            </a:r>
          </a:p>
        </p:txBody>
      </p:sp>
    </p:spTree>
    <p:extLst>
      <p:ext uri="{BB962C8B-B14F-4D97-AF65-F5344CB8AC3E}">
        <p14:creationId xmlns:p14="http://schemas.microsoft.com/office/powerpoint/2010/main" val="746647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3D0AE-211B-F1AD-6025-460B553263B2}"/>
              </a:ext>
            </a:extLst>
          </p:cNvPr>
          <p:cNvSpPr>
            <a:spLocks noGrp="1"/>
          </p:cNvSpPr>
          <p:nvPr>
            <p:ph type="title"/>
          </p:nvPr>
        </p:nvSpPr>
        <p:spPr>
          <a:xfrm>
            <a:off x="836679" y="723898"/>
            <a:ext cx="6002110" cy="1495425"/>
          </a:xfrm>
        </p:spPr>
        <p:txBody>
          <a:bodyPr>
            <a:normAutofit/>
          </a:bodyPr>
          <a:lstStyle/>
          <a:p>
            <a:r>
              <a:rPr lang="en-US" sz="4000" dirty="0"/>
              <a:t>The solution:</a:t>
            </a:r>
            <a:br>
              <a:rPr lang="en-US" sz="4000" dirty="0"/>
            </a:br>
            <a:r>
              <a:rPr lang="en-US" sz="4000" dirty="0"/>
              <a:t>Grow more plants</a:t>
            </a:r>
          </a:p>
        </p:txBody>
      </p:sp>
      <p:sp>
        <p:nvSpPr>
          <p:cNvPr id="3" name="Content Placeholder 2">
            <a:extLst>
              <a:ext uri="{FF2B5EF4-FFF2-40B4-BE49-F238E27FC236}">
                <a16:creationId xmlns:a16="http://schemas.microsoft.com/office/drawing/2014/main" id="{0FBE16E2-08D8-A669-AC92-93B8078E9530}"/>
              </a:ext>
            </a:extLst>
          </p:cNvPr>
          <p:cNvSpPr>
            <a:spLocks noGrp="1"/>
          </p:cNvSpPr>
          <p:nvPr>
            <p:ph idx="1"/>
          </p:nvPr>
        </p:nvSpPr>
        <p:spPr>
          <a:xfrm>
            <a:off x="836680" y="2405067"/>
            <a:ext cx="6002110" cy="3729034"/>
          </a:xfrm>
        </p:spPr>
        <p:txBody>
          <a:bodyPr>
            <a:normAutofit/>
          </a:bodyPr>
          <a:lstStyle/>
          <a:p>
            <a:r>
              <a:rPr lang="en-US" sz="2200" dirty="0"/>
              <a:t>Plant a seed, plant a tree. Save all of your seeds and build your seed-currency by giving them away to others. </a:t>
            </a:r>
          </a:p>
          <a:p>
            <a:r>
              <a:rPr lang="en-US" sz="2200" dirty="0"/>
              <a:t>When you positively impress others with growing, you grow awareness regeneration, and rebirth, which is all hopeful.</a:t>
            </a:r>
          </a:p>
          <a:p>
            <a:r>
              <a:rPr lang="en-US" sz="2200" dirty="0"/>
              <a:t>This documentary creates awareness about where out food comes from and how important it is to focus on saving our seeds. </a:t>
            </a:r>
          </a:p>
        </p:txBody>
      </p:sp>
      <p:pic>
        <p:nvPicPr>
          <p:cNvPr id="1026" name="Picture 2">
            <a:extLst>
              <a:ext uri="{FF2B5EF4-FFF2-40B4-BE49-F238E27FC236}">
                <a16:creationId xmlns:a16="http://schemas.microsoft.com/office/drawing/2014/main" id="{8ED5CE17-7801-348B-2749-9E688791AF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309" r="1" b="1"/>
          <a:stretch>
            <a:fillRect/>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144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F3429B8F-CC7C-C5F1-7BEE-4A0BA1241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7A69D-5AFF-1F7C-4C9B-85800518FE4F}"/>
              </a:ext>
            </a:extLst>
          </p:cNvPr>
          <p:cNvSpPr>
            <a:spLocks noGrp="1"/>
          </p:cNvSpPr>
          <p:nvPr>
            <p:ph type="title"/>
          </p:nvPr>
        </p:nvSpPr>
        <p:spPr>
          <a:xfrm>
            <a:off x="782979" y="732809"/>
            <a:ext cx="5928107" cy="1085218"/>
          </a:xfrm>
        </p:spPr>
        <p:txBody>
          <a:bodyPr anchor="b">
            <a:normAutofit fontScale="90000"/>
          </a:bodyPr>
          <a:lstStyle/>
          <a:p>
            <a:r>
              <a:rPr lang="en-US" sz="4000" dirty="0"/>
              <a:t>Fungal diversity:</a:t>
            </a:r>
            <a:br>
              <a:rPr lang="en-US" sz="4000" dirty="0"/>
            </a:br>
            <a:r>
              <a:rPr lang="en-US" sz="4000" dirty="0"/>
              <a:t>Grow more plants</a:t>
            </a:r>
          </a:p>
        </p:txBody>
      </p:sp>
      <p:sp>
        <p:nvSpPr>
          <p:cNvPr id="3" name="Content Placeholder 2">
            <a:extLst>
              <a:ext uri="{FF2B5EF4-FFF2-40B4-BE49-F238E27FC236}">
                <a16:creationId xmlns:a16="http://schemas.microsoft.com/office/drawing/2014/main" id="{56A1946C-6C24-9260-ACBB-E1A02BB451C5}"/>
              </a:ext>
            </a:extLst>
          </p:cNvPr>
          <p:cNvSpPr>
            <a:spLocks noGrp="1"/>
          </p:cNvSpPr>
          <p:nvPr>
            <p:ph idx="1"/>
          </p:nvPr>
        </p:nvSpPr>
        <p:spPr>
          <a:xfrm>
            <a:off x="615458" y="2016252"/>
            <a:ext cx="6268770" cy="2825496"/>
          </a:xfrm>
        </p:spPr>
        <p:txBody>
          <a:bodyPr>
            <a:noAutofit/>
          </a:bodyPr>
          <a:lstStyle/>
          <a:p>
            <a:r>
              <a:rPr lang="en-US" sz="2200" dirty="0"/>
              <a:t>When we each grow more plants, we create a </a:t>
            </a:r>
          </a:p>
          <a:p>
            <a:pPr marL="0" indent="0">
              <a:buNone/>
            </a:pPr>
            <a:r>
              <a:rPr lang="en-US" sz="2200" dirty="0"/>
              <a:t>habitat that brings back the birds, the </a:t>
            </a:r>
          </a:p>
          <a:p>
            <a:pPr marL="0" indent="0">
              <a:buNone/>
            </a:pPr>
            <a:r>
              <a:rPr lang="en-US" sz="2200" dirty="0"/>
              <a:t>pollinators, and other biodiversity too </a:t>
            </a:r>
          </a:p>
          <a:p>
            <a:pPr marL="0" indent="0">
              <a:buNone/>
            </a:pPr>
            <a:r>
              <a:rPr lang="en-US" sz="2200" dirty="0"/>
              <a:t>numerous to mention.</a:t>
            </a:r>
          </a:p>
          <a:p>
            <a:r>
              <a:rPr lang="en-US" sz="2200" dirty="0"/>
              <a:t>When I began growing a food forest in my own </a:t>
            </a:r>
          </a:p>
          <a:p>
            <a:pPr marL="0" indent="0">
              <a:buNone/>
            </a:pPr>
            <a:r>
              <a:rPr lang="en-US" sz="2200" dirty="0"/>
              <a:t>yard, I realized I was changing the soil structure</a:t>
            </a:r>
          </a:p>
          <a:p>
            <a:pPr marL="0" indent="0">
              <a:buNone/>
            </a:pPr>
            <a:r>
              <a:rPr lang="en-US" sz="2200" dirty="0"/>
              <a:t>over time, and a dense mat of mycelium was </a:t>
            </a:r>
          </a:p>
          <a:p>
            <a:pPr marL="0" indent="0">
              <a:buNone/>
            </a:pPr>
            <a:r>
              <a:rPr lang="en-US" sz="2200" dirty="0"/>
              <a:t>forming to create a ecological phenomenon </a:t>
            </a:r>
          </a:p>
          <a:p>
            <a:pPr marL="0" indent="0">
              <a:buNone/>
            </a:pPr>
            <a:r>
              <a:rPr lang="en-US" sz="2200" dirty="0"/>
              <a:t>known as the “Wood Wide Web.”</a:t>
            </a:r>
          </a:p>
          <a:p>
            <a:r>
              <a:rPr lang="en-US" sz="2200" dirty="0"/>
              <a:t>Plants communicate their needs to other plants.</a:t>
            </a:r>
          </a:p>
          <a:p>
            <a:pPr marL="0" indent="0">
              <a:buNone/>
            </a:pPr>
            <a:endParaRPr lang="en-US" sz="2200" dirty="0"/>
          </a:p>
          <a:p>
            <a:pPr marL="0" indent="0">
              <a:buNone/>
            </a:pPr>
            <a:endParaRPr lang="en-US" sz="2200" dirty="0"/>
          </a:p>
          <a:p>
            <a:pPr marL="0" indent="0">
              <a:buNone/>
            </a:pPr>
            <a:r>
              <a:rPr lang="en-US" sz="2200" dirty="0"/>
              <a:t> </a:t>
            </a:r>
          </a:p>
        </p:txBody>
      </p:sp>
      <p:pic>
        <p:nvPicPr>
          <p:cNvPr id="5" name="Picture 4">
            <a:extLst>
              <a:ext uri="{FF2B5EF4-FFF2-40B4-BE49-F238E27FC236}">
                <a16:creationId xmlns:a16="http://schemas.microsoft.com/office/drawing/2014/main" id="{C95E36CE-916C-5EA0-809D-2F286C287C2D}"/>
              </a:ext>
            </a:extLst>
          </p:cNvPr>
          <p:cNvPicPr>
            <a:picLocks noChangeAspect="1"/>
          </p:cNvPicPr>
          <p:nvPr/>
        </p:nvPicPr>
        <p:blipFill>
          <a:blip r:embed="rId2">
            <a:extLst>
              <a:ext uri="{28A0092B-C50C-407E-A947-70E740481C1C}">
                <a14:useLocalDpi xmlns:a14="http://schemas.microsoft.com/office/drawing/2010/main" val="0"/>
              </a:ext>
            </a:extLst>
          </a:blip>
          <a:srcRect l="532" r="3507"/>
          <a:stretch>
            <a:fillRect/>
          </a:stretch>
        </p:blipFill>
        <p:spPr>
          <a:xfrm>
            <a:off x="7684006" y="10"/>
            <a:ext cx="4507993" cy="6857990"/>
          </a:xfrm>
          <a:prstGeom prst="rect">
            <a:avLst/>
          </a:prstGeom>
        </p:spPr>
      </p:pic>
    </p:spTree>
    <p:extLst>
      <p:ext uri="{BB962C8B-B14F-4D97-AF65-F5344CB8AC3E}">
        <p14:creationId xmlns:p14="http://schemas.microsoft.com/office/powerpoint/2010/main" val="3103656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827C3C-D52F-46CE-A441-3CD6A1A6A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 y="0"/>
            <a:ext cx="12192000" cy="6858000"/>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52A8B51-0A89-497B-B882-6658E029A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6813D0C-3417-054E-1BA1-9BA5F55776E2}"/>
              </a:ext>
            </a:extLst>
          </p:cNvPr>
          <p:cNvPicPr>
            <a:picLocks noChangeAspect="1"/>
          </p:cNvPicPr>
          <p:nvPr/>
        </p:nvPicPr>
        <p:blipFill>
          <a:blip r:embed="rId2"/>
          <a:stretch>
            <a:fillRect/>
          </a:stretch>
        </p:blipFill>
        <p:spPr>
          <a:xfrm>
            <a:off x="965200" y="1205769"/>
            <a:ext cx="2879083" cy="4446461"/>
          </a:xfrm>
          <a:prstGeom prst="rect">
            <a:avLst/>
          </a:prstGeom>
        </p:spPr>
      </p:pic>
      <p:sp>
        <p:nvSpPr>
          <p:cNvPr id="16" name="Rectangle 15">
            <a:extLst>
              <a:ext uri="{FF2B5EF4-FFF2-40B4-BE49-F238E27FC236}">
                <a16:creationId xmlns:a16="http://schemas.microsoft.com/office/drawing/2014/main" id="{EB1CEFBF-6F09-4052-862B-E219DA157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6882"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3EC68A-1A7F-4A73-6855-C2BFCFBF7716}"/>
              </a:ext>
            </a:extLst>
          </p:cNvPr>
          <p:cNvPicPr>
            <a:picLocks noChangeAspect="1"/>
          </p:cNvPicPr>
          <p:nvPr/>
        </p:nvPicPr>
        <p:blipFill>
          <a:blip r:embed="rId3"/>
          <a:stretch>
            <a:fillRect/>
          </a:stretch>
        </p:blipFill>
        <p:spPr>
          <a:xfrm>
            <a:off x="4647976" y="1205291"/>
            <a:ext cx="2880360" cy="4448432"/>
          </a:xfrm>
          <a:prstGeom prst="rect">
            <a:avLst/>
          </a:prstGeom>
        </p:spPr>
      </p:pic>
      <p:sp>
        <p:nvSpPr>
          <p:cNvPr id="18" name="Rectangle 17">
            <a:extLst>
              <a:ext uri="{FF2B5EF4-FFF2-40B4-BE49-F238E27FC236}">
                <a16:creationId xmlns:a16="http://schemas.microsoft.com/office/drawing/2014/main" id="{BCB5D417-2A71-445D-B4C7-9E814D633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284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456C722-5015-E22A-4BC0-035C602C09E7}"/>
              </a:ext>
            </a:extLst>
          </p:cNvPr>
          <p:cNvPicPr>
            <a:picLocks noChangeAspect="1"/>
          </p:cNvPicPr>
          <p:nvPr/>
        </p:nvPicPr>
        <p:blipFill>
          <a:blip r:embed="rId4"/>
          <a:stretch>
            <a:fillRect/>
          </a:stretch>
        </p:blipFill>
        <p:spPr>
          <a:xfrm>
            <a:off x="8343941" y="1271426"/>
            <a:ext cx="2880360" cy="4315146"/>
          </a:xfrm>
          <a:prstGeom prst="rect">
            <a:avLst/>
          </a:prstGeom>
        </p:spPr>
      </p:pic>
    </p:spTree>
    <p:extLst>
      <p:ext uri="{BB962C8B-B14F-4D97-AF65-F5344CB8AC3E}">
        <p14:creationId xmlns:p14="http://schemas.microsoft.com/office/powerpoint/2010/main" val="1614209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1B7610-C758-1D42-CC8C-E127FF6E5469}"/>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Micro-Mezo-Macro based awareness</a:t>
            </a:r>
          </a:p>
        </p:txBody>
      </p:sp>
      <p:graphicFrame>
        <p:nvGraphicFramePr>
          <p:cNvPr id="5" name="Content Placeholder 2">
            <a:extLst>
              <a:ext uri="{FF2B5EF4-FFF2-40B4-BE49-F238E27FC236}">
                <a16:creationId xmlns:a16="http://schemas.microsoft.com/office/drawing/2014/main" id="{B3D622A9-7A80-66F7-9F50-E528E67BB2BC}"/>
              </a:ext>
            </a:extLst>
          </p:cNvPr>
          <p:cNvGraphicFramePr>
            <a:graphicFrameLocks noGrp="1"/>
          </p:cNvGraphicFramePr>
          <p:nvPr>
            <p:ph idx="1"/>
            <p:extLst>
              <p:ext uri="{D42A27DB-BD31-4B8C-83A1-F6EECF244321}">
                <p14:modId xmlns:p14="http://schemas.microsoft.com/office/powerpoint/2010/main" val="113644458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3290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9C64DE79-1F86-7351-F9F9-69990D092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97FAD-0CB5-E8E3-B942-868899A07E19}"/>
              </a:ext>
            </a:extLst>
          </p:cNvPr>
          <p:cNvSpPr>
            <a:spLocks noGrp="1"/>
          </p:cNvSpPr>
          <p:nvPr>
            <p:ph type="title"/>
          </p:nvPr>
        </p:nvSpPr>
        <p:spPr>
          <a:xfrm>
            <a:off x="222276" y="335307"/>
            <a:ext cx="10515600" cy="1325563"/>
          </a:xfrm>
        </p:spPr>
        <p:txBody>
          <a:bodyPr>
            <a:normAutofit/>
          </a:bodyPr>
          <a:lstStyle/>
          <a:p>
            <a:r>
              <a:rPr lang="en-US" sz="3800" dirty="0"/>
              <a:t>Ways to connect in your community. </a:t>
            </a:r>
          </a:p>
        </p:txBody>
      </p:sp>
      <p:sp>
        <p:nvSpPr>
          <p:cNvPr id="3" name="Content Placeholder 2">
            <a:extLst>
              <a:ext uri="{FF2B5EF4-FFF2-40B4-BE49-F238E27FC236}">
                <a16:creationId xmlns:a16="http://schemas.microsoft.com/office/drawing/2014/main" id="{879D7A3F-69D2-CA46-736F-CC41C07D4F62}"/>
              </a:ext>
            </a:extLst>
          </p:cNvPr>
          <p:cNvSpPr>
            <a:spLocks noGrp="1"/>
          </p:cNvSpPr>
          <p:nvPr>
            <p:ph idx="1"/>
          </p:nvPr>
        </p:nvSpPr>
        <p:spPr>
          <a:xfrm>
            <a:off x="222276" y="1845473"/>
            <a:ext cx="7530417" cy="4351338"/>
          </a:xfrm>
          <a:solidFill>
            <a:schemeClr val="accent6">
              <a:lumMod val="40000"/>
              <a:lumOff val="60000"/>
            </a:schemeClr>
          </a:solidFill>
        </p:spPr>
        <p:txBody>
          <a:bodyPr>
            <a:normAutofit/>
          </a:bodyPr>
          <a:lstStyle/>
          <a:p>
            <a:r>
              <a:rPr lang="en-US" sz="2400" dirty="0"/>
              <a:t>There are a growing number of people who crave learning how to grow their own food online, as exemplified by the growing number of online gardening groups.</a:t>
            </a:r>
          </a:p>
          <a:p>
            <a:r>
              <a:rPr lang="en-US" sz="2400" dirty="0"/>
              <a:t>People are beginning to realize our connection to the Earth, and the need to pay less at the grocery store but invest more in our own homes. </a:t>
            </a:r>
          </a:p>
          <a:p>
            <a:r>
              <a:rPr lang="en-US" sz="2400" dirty="0"/>
              <a:t>Some reasons for growing food are due to increased concerns about diseases E-Coli, </a:t>
            </a:r>
            <a:r>
              <a:rPr lang="en-US" sz="2400" dirty="0" err="1"/>
              <a:t>Lysteria</a:t>
            </a:r>
            <a:r>
              <a:rPr lang="en-US" sz="2400" dirty="0"/>
              <a:t>, and Cyclospora are but a few recent recalled item concerns.</a:t>
            </a:r>
          </a:p>
          <a:p>
            <a:pPr marL="0" indent="0">
              <a:buNone/>
            </a:pPr>
            <a:endParaRPr lang="en-US" sz="2400" dirty="0"/>
          </a:p>
        </p:txBody>
      </p:sp>
      <p:pic>
        <p:nvPicPr>
          <p:cNvPr id="5" name="Picture 4">
            <a:extLst>
              <a:ext uri="{FF2B5EF4-FFF2-40B4-BE49-F238E27FC236}">
                <a16:creationId xmlns:a16="http://schemas.microsoft.com/office/drawing/2014/main" id="{A5549DE5-ADF7-9184-E737-750FF80A3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0515" y="95442"/>
            <a:ext cx="4361485" cy="6667115"/>
          </a:xfrm>
          <a:prstGeom prst="rect">
            <a:avLst/>
          </a:prstGeom>
        </p:spPr>
      </p:pic>
    </p:spTree>
    <p:extLst>
      <p:ext uri="{BB962C8B-B14F-4D97-AF65-F5344CB8AC3E}">
        <p14:creationId xmlns:p14="http://schemas.microsoft.com/office/powerpoint/2010/main" val="2669242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1C44-08C6-0CCF-3DA5-D8AC576B45E9}"/>
              </a:ext>
            </a:extLst>
          </p:cNvPr>
          <p:cNvSpPr>
            <a:spLocks noGrp="1"/>
          </p:cNvSpPr>
          <p:nvPr>
            <p:ph type="title"/>
          </p:nvPr>
        </p:nvSpPr>
        <p:spPr/>
        <p:txBody>
          <a:bodyPr/>
          <a:lstStyle/>
          <a:p>
            <a:r>
              <a:rPr lang="en-US" dirty="0"/>
              <a:t>Nature therapy and </a:t>
            </a:r>
            <a:r>
              <a:rPr lang="en-US" dirty="0" err="1"/>
              <a:t>Shinrin-Yoku</a:t>
            </a:r>
            <a:endParaRPr lang="en-US" dirty="0"/>
          </a:p>
        </p:txBody>
      </p:sp>
      <p:sp>
        <p:nvSpPr>
          <p:cNvPr id="3" name="Content Placeholder 2">
            <a:extLst>
              <a:ext uri="{FF2B5EF4-FFF2-40B4-BE49-F238E27FC236}">
                <a16:creationId xmlns:a16="http://schemas.microsoft.com/office/drawing/2014/main" id="{A06954F7-128C-3585-18A5-9E51DE8946DB}"/>
              </a:ext>
            </a:extLst>
          </p:cNvPr>
          <p:cNvSpPr>
            <a:spLocks noGrp="1"/>
          </p:cNvSpPr>
          <p:nvPr>
            <p:ph idx="1"/>
          </p:nvPr>
        </p:nvSpPr>
        <p:spPr/>
        <p:txBody>
          <a:bodyPr/>
          <a:lstStyle/>
          <a:p>
            <a:r>
              <a:rPr lang="en-US" dirty="0"/>
              <a:t>Popularized in Japan, “forest-bathing”, or </a:t>
            </a:r>
            <a:r>
              <a:rPr lang="en-US" dirty="0" err="1"/>
              <a:t>Shinrin-Yoku</a:t>
            </a:r>
            <a:r>
              <a:rPr lang="en-US" dirty="0"/>
              <a:t>, can lower your cortisol levels, and increase dopamine and serotonin produced within your brain to render a positive euphoric effect to help lower blood pressure and reduce stress from anxiety, panic attacks, depression, etc. </a:t>
            </a:r>
          </a:p>
          <a:p>
            <a:r>
              <a:rPr lang="en-US" dirty="0"/>
              <a:t>Masanobu Fukuoka was a philosopher who popularized “natural farming,” which is a slow return to basics removing humans from natural processes returning the landscape to food abundance where humans do less and nature does more. </a:t>
            </a:r>
          </a:p>
        </p:txBody>
      </p:sp>
    </p:spTree>
    <p:extLst>
      <p:ext uri="{BB962C8B-B14F-4D97-AF65-F5344CB8AC3E}">
        <p14:creationId xmlns:p14="http://schemas.microsoft.com/office/powerpoint/2010/main" val="1382026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4D5B6-F717-4D9D-9449-6851EE86F696}"/>
              </a:ext>
            </a:extLst>
          </p:cNvPr>
          <p:cNvSpPr>
            <a:spLocks noGrp="1"/>
          </p:cNvSpPr>
          <p:nvPr>
            <p:ph type="title"/>
          </p:nvPr>
        </p:nvSpPr>
        <p:spPr/>
        <p:txBody>
          <a:bodyPr/>
          <a:lstStyle/>
          <a:p>
            <a:r>
              <a:rPr lang="en-US" dirty="0"/>
              <a:t>Families who grow together, grow together</a:t>
            </a:r>
          </a:p>
        </p:txBody>
      </p:sp>
      <p:sp>
        <p:nvSpPr>
          <p:cNvPr id="3" name="Content Placeholder 2">
            <a:extLst>
              <a:ext uri="{FF2B5EF4-FFF2-40B4-BE49-F238E27FC236}">
                <a16:creationId xmlns:a16="http://schemas.microsoft.com/office/drawing/2014/main" id="{22AFB9C1-381F-A5F7-3BD9-6D9F46AAB16D}"/>
              </a:ext>
            </a:extLst>
          </p:cNvPr>
          <p:cNvSpPr>
            <a:spLocks noGrp="1"/>
          </p:cNvSpPr>
          <p:nvPr>
            <p:ph idx="1"/>
          </p:nvPr>
        </p:nvSpPr>
        <p:spPr>
          <a:xfrm>
            <a:off x="203200" y="1509612"/>
            <a:ext cx="10703560" cy="5145187"/>
          </a:xfrm>
        </p:spPr>
        <p:txBody>
          <a:bodyPr>
            <a:normAutofit fontScale="77500" lnSpcReduction="20000"/>
          </a:bodyPr>
          <a:lstStyle/>
          <a:p>
            <a:r>
              <a:rPr lang="en-US" dirty="0"/>
              <a:t>When a family spends time in the garden </a:t>
            </a:r>
          </a:p>
          <a:p>
            <a:pPr marL="0" indent="0">
              <a:buNone/>
            </a:pPr>
            <a:r>
              <a:rPr lang="en-US" dirty="0"/>
              <a:t>together, creating a shared space filled with lush vegetation, </a:t>
            </a:r>
          </a:p>
          <a:p>
            <a:pPr marL="0" indent="0">
              <a:buNone/>
            </a:pPr>
            <a:r>
              <a:rPr lang="en-US" dirty="0"/>
              <a:t>the family can simultaneously build coping skills together</a:t>
            </a:r>
          </a:p>
          <a:p>
            <a:pPr marL="0" indent="0">
              <a:buNone/>
            </a:pPr>
            <a:r>
              <a:rPr lang="en-US" dirty="0"/>
              <a:t>with mutual benefit.</a:t>
            </a:r>
          </a:p>
          <a:p>
            <a:r>
              <a:rPr lang="en-US" dirty="0"/>
              <a:t>At home gardens have been on the rise post-Covid,</a:t>
            </a:r>
          </a:p>
          <a:p>
            <a:pPr marL="0" indent="0">
              <a:buNone/>
            </a:pPr>
            <a:r>
              <a:rPr lang="en-US" dirty="0"/>
              <a:t> in a “Victory Garden’s” like emulation due to the dearth </a:t>
            </a:r>
          </a:p>
          <a:p>
            <a:pPr marL="0" indent="0">
              <a:buNone/>
            </a:pPr>
            <a:r>
              <a:rPr lang="en-US" dirty="0"/>
              <a:t>of seeds during Covid.</a:t>
            </a:r>
          </a:p>
          <a:p>
            <a:r>
              <a:rPr lang="en-US" dirty="0"/>
              <a:t>Seeds were hard to come by. Now, people are becoming</a:t>
            </a:r>
          </a:p>
          <a:p>
            <a:pPr marL="0" indent="0">
              <a:buNone/>
            </a:pPr>
            <a:r>
              <a:rPr lang="en-US" dirty="0"/>
              <a:t> aware and creating real positive change in communities.</a:t>
            </a:r>
          </a:p>
          <a:p>
            <a:r>
              <a:rPr lang="en-US" dirty="0"/>
              <a:t>How else will be able to feed 8 plus billion people on </a:t>
            </a:r>
          </a:p>
          <a:p>
            <a:pPr marL="0" indent="0">
              <a:buNone/>
            </a:pPr>
            <a:r>
              <a:rPr lang="en-US" dirty="0"/>
              <a:t>the planet unless we cultivate our own creative solutions to our </a:t>
            </a:r>
          </a:p>
          <a:p>
            <a:pPr marL="0" indent="0">
              <a:buNone/>
            </a:pPr>
            <a:r>
              <a:rPr lang="en-US" dirty="0"/>
              <a:t>growing problem.</a:t>
            </a:r>
          </a:p>
          <a:p>
            <a:r>
              <a:rPr lang="en-US" dirty="0"/>
              <a:t>It all begins in the human mind, within the home. </a:t>
            </a:r>
          </a:p>
          <a:p>
            <a:r>
              <a:rPr lang="en-US" dirty="0"/>
              <a:t>Will you be a part of the solution? </a:t>
            </a:r>
          </a:p>
        </p:txBody>
      </p:sp>
      <p:pic>
        <p:nvPicPr>
          <p:cNvPr id="5" name="Picture 4" descr="No photo description available.">
            <a:extLst>
              <a:ext uri="{FF2B5EF4-FFF2-40B4-BE49-F238E27FC236}">
                <a16:creationId xmlns:a16="http://schemas.microsoft.com/office/drawing/2014/main" id="{E174DC46-87C6-FE3D-3398-70C72D1AF706}"/>
              </a:ext>
            </a:extLst>
          </p:cNvPr>
          <p:cNvPicPr>
            <a:picLocks noChangeAspect="1"/>
          </p:cNvPicPr>
          <p:nvPr/>
        </p:nvPicPr>
        <p:blipFill>
          <a:blip r:embed="rId2"/>
          <a:stretch>
            <a:fillRect/>
          </a:stretch>
        </p:blipFill>
        <p:spPr>
          <a:xfrm>
            <a:off x="8120559" y="1396136"/>
            <a:ext cx="4034771" cy="5380584"/>
          </a:xfrm>
          <a:prstGeom prst="rect">
            <a:avLst/>
          </a:prstGeom>
        </p:spPr>
      </p:pic>
    </p:spTree>
    <p:extLst>
      <p:ext uri="{BB962C8B-B14F-4D97-AF65-F5344CB8AC3E}">
        <p14:creationId xmlns:p14="http://schemas.microsoft.com/office/powerpoint/2010/main" val="2490232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FFF21-1D62-3B9E-4685-B63F12DFAE9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53CCDE63-08B9-CE91-2ADF-3E7E9483C808}"/>
              </a:ext>
            </a:extLst>
          </p:cNvPr>
          <p:cNvSpPr>
            <a:spLocks noGrp="1"/>
          </p:cNvSpPr>
          <p:nvPr>
            <p:ph idx="1"/>
          </p:nvPr>
        </p:nvSpPr>
        <p:spPr/>
        <p:txBody>
          <a:bodyPr/>
          <a:lstStyle/>
          <a:p>
            <a:r>
              <a:rPr lang="en-US" dirty="0"/>
              <a:t>Whatever your reasons are for utilizing gardening as a form of therapy, it will benefit you and client simultaneously.</a:t>
            </a:r>
          </a:p>
          <a:p>
            <a:r>
              <a:rPr lang="en-US" dirty="0"/>
              <a:t>CBT, DBT, CPT, Mindfulness, and other therapeutic modalities can be used simultaneously in a change of setting. </a:t>
            </a:r>
          </a:p>
          <a:p>
            <a:r>
              <a:rPr lang="en-US" dirty="0"/>
              <a:t>Privacy can be kept if settings are conditioned and built for privacy.</a:t>
            </a:r>
          </a:p>
          <a:p>
            <a:r>
              <a:rPr lang="en-US" dirty="0"/>
              <a:t>Be sure to remain mindful of HIPAA standards, NASW Code of Ethics, and client-centered and family-centered focused first when conceptualizing integrating gardening therapy into your practice modalities. </a:t>
            </a:r>
          </a:p>
        </p:txBody>
      </p:sp>
    </p:spTree>
    <p:extLst>
      <p:ext uri="{BB962C8B-B14F-4D97-AF65-F5344CB8AC3E}">
        <p14:creationId xmlns:p14="http://schemas.microsoft.com/office/powerpoint/2010/main" val="3016258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22349-6304-4F99-14DC-70423FC8D69F}"/>
              </a:ext>
            </a:extLst>
          </p:cNvPr>
          <p:cNvSpPr>
            <a:spLocks noGrp="1"/>
          </p:cNvSpPr>
          <p:nvPr>
            <p:ph type="title"/>
          </p:nvPr>
        </p:nvSpPr>
        <p:spPr/>
        <p:txBody>
          <a:bodyPr/>
          <a:lstStyle/>
          <a:p>
            <a:r>
              <a:rPr lang="en-US" dirty="0"/>
              <a:t>Contact	</a:t>
            </a:r>
          </a:p>
        </p:txBody>
      </p:sp>
      <p:sp>
        <p:nvSpPr>
          <p:cNvPr id="3" name="Content Placeholder 2">
            <a:extLst>
              <a:ext uri="{FF2B5EF4-FFF2-40B4-BE49-F238E27FC236}">
                <a16:creationId xmlns:a16="http://schemas.microsoft.com/office/drawing/2014/main" id="{74B930FF-3B03-750A-5FE4-FC0498367704}"/>
              </a:ext>
            </a:extLst>
          </p:cNvPr>
          <p:cNvSpPr>
            <a:spLocks noGrp="1"/>
          </p:cNvSpPr>
          <p:nvPr>
            <p:ph idx="1"/>
          </p:nvPr>
        </p:nvSpPr>
        <p:spPr/>
        <p:txBody>
          <a:bodyPr/>
          <a:lstStyle/>
          <a:p>
            <a:r>
              <a:rPr lang="en-US" dirty="0"/>
              <a:t>Daniel Oladokun-Dybowski, LMSW</a:t>
            </a:r>
          </a:p>
          <a:p>
            <a:endParaRPr lang="en-US" dirty="0"/>
          </a:p>
          <a:p>
            <a:r>
              <a:rPr lang="en-US" dirty="0">
                <a:hlinkClick r:id="rId2"/>
              </a:rPr>
              <a:t>dybowskimsw@gmail.com</a:t>
            </a:r>
            <a:endParaRPr lang="en-US" dirty="0"/>
          </a:p>
          <a:p>
            <a:endParaRPr lang="en-US" dirty="0"/>
          </a:p>
          <a:p>
            <a:r>
              <a:rPr lang="en-US" dirty="0"/>
              <a:t>To obtain a copy of these slides, you can email </a:t>
            </a:r>
            <a:r>
              <a:rPr lang="en-US"/>
              <a:t>me with </a:t>
            </a:r>
            <a:r>
              <a:rPr lang="en-US" dirty="0"/>
              <a:t>the </a:t>
            </a:r>
            <a:r>
              <a:rPr lang="en-US"/>
              <a:t>subject header:</a:t>
            </a:r>
            <a:endParaRPr lang="en-US" dirty="0"/>
          </a:p>
          <a:p>
            <a:pPr marL="0" indent="0">
              <a:buNone/>
            </a:pPr>
            <a:r>
              <a:rPr lang="en-US" dirty="0"/>
              <a:t>“Gardening is Therapy”</a:t>
            </a:r>
          </a:p>
        </p:txBody>
      </p:sp>
    </p:spTree>
    <p:extLst>
      <p:ext uri="{BB962C8B-B14F-4D97-AF65-F5344CB8AC3E}">
        <p14:creationId xmlns:p14="http://schemas.microsoft.com/office/powerpoint/2010/main" val="2659245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58C91-14BC-B1BA-3865-D7E2EE4680C1}"/>
              </a:ext>
            </a:extLst>
          </p:cNvPr>
          <p:cNvSpPr>
            <a:spLocks noGrp="1"/>
          </p:cNvSpPr>
          <p:nvPr>
            <p:ph type="title"/>
          </p:nvPr>
        </p:nvSpPr>
        <p:spPr/>
        <p:txBody>
          <a:bodyPr/>
          <a:lstStyle/>
          <a:p>
            <a:r>
              <a:rPr lang="en-US" dirty="0"/>
              <a:t>Bibliography</a:t>
            </a:r>
          </a:p>
        </p:txBody>
      </p:sp>
      <p:sp>
        <p:nvSpPr>
          <p:cNvPr id="3" name="Content Placeholder 2">
            <a:extLst>
              <a:ext uri="{FF2B5EF4-FFF2-40B4-BE49-F238E27FC236}">
                <a16:creationId xmlns:a16="http://schemas.microsoft.com/office/drawing/2014/main" id="{17D1BCDD-8CF4-1414-471F-56030C3F00DA}"/>
              </a:ext>
            </a:extLst>
          </p:cNvPr>
          <p:cNvSpPr>
            <a:spLocks noGrp="1"/>
          </p:cNvSpPr>
          <p:nvPr>
            <p:ph idx="1"/>
          </p:nvPr>
        </p:nvSpPr>
        <p:spPr>
          <a:xfrm>
            <a:off x="531222" y="1690688"/>
            <a:ext cx="11129555" cy="4416690"/>
          </a:xfrm>
        </p:spPr>
        <p:txBody>
          <a:bodyPr>
            <a:noAutofit/>
          </a:bodyPr>
          <a:lstStyle/>
          <a:p>
            <a:r>
              <a:rPr lang="en-US" sz="2400" dirty="0"/>
              <a:t>Apanovich, N., King, G. O., Limbaugh, A., Smith, G., &amp; Bernal, S. (2025). Socio-cultural benefits of an urban agriculture initiative designed for vulnerable populations in Tucson, Arizona. </a:t>
            </a:r>
            <a:r>
              <a:rPr lang="en-US" sz="2400" i="1" dirty="0"/>
              <a:t>Journal of Agriculture, Food Systems, and Community Development, 14</a:t>
            </a:r>
            <a:r>
              <a:rPr lang="en-US" sz="2400" dirty="0"/>
              <a:t>(3), 123–140. </a:t>
            </a:r>
            <a:r>
              <a:rPr lang="en-US" sz="2400" u="sng" dirty="0">
                <a:hlinkClick r:id="rId2"/>
              </a:rPr>
              <a:t>https://doi.org/10.5304/jafscd.2025.143.022</a:t>
            </a:r>
            <a:endParaRPr lang="en-US" sz="2400" dirty="0"/>
          </a:p>
          <a:p>
            <a:pPr marL="0" indent="0">
              <a:buNone/>
            </a:pPr>
            <a:endParaRPr lang="en-US" sz="2400" dirty="0"/>
          </a:p>
          <a:p>
            <a:r>
              <a:rPr lang="en-US" sz="2400" dirty="0"/>
              <a:t>Addressing Food Insecurity with School Gardens Presented by Brandon Merchant School Garden Education Coordinator. Website URL: </a:t>
            </a:r>
            <a:r>
              <a:rPr lang="en-US" sz="2400" u="sng" dirty="0">
                <a:hlinkClick r:id="rId3"/>
              </a:rPr>
              <a:t>https://azfoodbanks.org/wp-content/uploads/2024/04/Addressing-Food-Insecurity-with-School-Gardens.pdf#:~:text=Addressing%20Food%20Insecurity,Born%20and%20Raised%20in%20Arizona</a:t>
            </a:r>
            <a:endParaRPr lang="en-US" sz="2400" dirty="0"/>
          </a:p>
          <a:p>
            <a:pPr marL="0" indent="0">
              <a:buNone/>
            </a:pPr>
            <a:endParaRPr lang="en-US" sz="2400" dirty="0"/>
          </a:p>
        </p:txBody>
      </p:sp>
    </p:spTree>
    <p:extLst>
      <p:ext uri="{BB962C8B-B14F-4D97-AF65-F5344CB8AC3E}">
        <p14:creationId xmlns:p14="http://schemas.microsoft.com/office/powerpoint/2010/main" val="1575213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949B3-EC0A-CAA4-03F0-A127B3BB4C07}"/>
              </a:ext>
            </a:extLst>
          </p:cNvPr>
          <p:cNvSpPr>
            <a:spLocks noGrp="1"/>
          </p:cNvSpPr>
          <p:nvPr>
            <p:ph type="title"/>
          </p:nvPr>
        </p:nvSpPr>
        <p:spPr/>
        <p:txBody>
          <a:bodyPr/>
          <a:lstStyle/>
          <a:p>
            <a:r>
              <a:rPr lang="en-US" dirty="0"/>
              <a:t>Bibliography Pt 2</a:t>
            </a:r>
          </a:p>
        </p:txBody>
      </p:sp>
      <p:sp>
        <p:nvSpPr>
          <p:cNvPr id="3" name="Content Placeholder 2">
            <a:extLst>
              <a:ext uri="{FF2B5EF4-FFF2-40B4-BE49-F238E27FC236}">
                <a16:creationId xmlns:a16="http://schemas.microsoft.com/office/drawing/2014/main" id="{8913B23E-BCB5-82B7-04EF-27D3340F5A29}"/>
              </a:ext>
            </a:extLst>
          </p:cNvPr>
          <p:cNvSpPr>
            <a:spLocks noGrp="1"/>
          </p:cNvSpPr>
          <p:nvPr>
            <p:ph idx="1"/>
          </p:nvPr>
        </p:nvSpPr>
        <p:spPr/>
        <p:txBody>
          <a:bodyPr>
            <a:normAutofit fontScale="92500" lnSpcReduction="20000"/>
          </a:bodyPr>
          <a:lstStyle/>
          <a:p>
            <a:r>
              <a:rPr lang="en-US" dirty="0"/>
              <a:t>Aspinall, P., Mavros, P., Coyne, R., &amp; Roe, J. (2015). The urban brain: Analyzing outdoor physical activity with mobile EEG. </a:t>
            </a:r>
            <a:r>
              <a:rPr lang="en-US" i="1" dirty="0"/>
              <a:t>British Journal of Sports Medicine</a:t>
            </a:r>
            <a:r>
              <a:rPr lang="en-US" dirty="0"/>
              <a:t>, 49(4), 252-256.</a:t>
            </a:r>
          </a:p>
          <a:p>
            <a:pPr marL="0" indent="0">
              <a:buNone/>
            </a:pPr>
            <a:endParaRPr lang="en-US" dirty="0"/>
          </a:p>
          <a:p>
            <a:r>
              <a:rPr lang="en-US" dirty="0"/>
              <a:t>AGRITECTURE: Can Community Gardens Weaken Food Insecurity Issues?</a:t>
            </a:r>
          </a:p>
          <a:p>
            <a:r>
              <a:rPr lang="en-US" dirty="0"/>
              <a:t>Website URL: </a:t>
            </a:r>
            <a:r>
              <a:rPr lang="en-US" u="sng" dirty="0">
                <a:hlinkClick r:id="rId2"/>
              </a:rPr>
              <a:t>https://www.agritecture.com/blog/community-gardens-and-food-insecurity</a:t>
            </a:r>
            <a:endParaRPr lang="en-US" dirty="0"/>
          </a:p>
          <a:p>
            <a:pPr marL="0" indent="0">
              <a:buNone/>
            </a:pPr>
            <a:endParaRPr lang="en-US" dirty="0"/>
          </a:p>
          <a:p>
            <a:r>
              <a:rPr lang="en-US" dirty="0"/>
              <a:t>Bearne, Suzanne (2026). From the barren shores to green oases: how a surfer looking for shade ended up transforming Costa Rica’s coastline. </a:t>
            </a:r>
            <a:r>
              <a:rPr lang="en-US" i="1" dirty="0"/>
              <a:t>The Guardian</a:t>
            </a:r>
            <a:r>
              <a:rPr lang="en-US" dirty="0"/>
              <a:t>. </a:t>
            </a:r>
          </a:p>
          <a:p>
            <a:endParaRPr lang="en-US" dirty="0"/>
          </a:p>
        </p:txBody>
      </p:sp>
    </p:spTree>
    <p:extLst>
      <p:ext uri="{BB962C8B-B14F-4D97-AF65-F5344CB8AC3E}">
        <p14:creationId xmlns:p14="http://schemas.microsoft.com/office/powerpoint/2010/main" val="2246632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663D4-17DC-4C6D-C5AC-CD409FEAADDC}"/>
              </a:ext>
            </a:extLst>
          </p:cNvPr>
          <p:cNvSpPr>
            <a:spLocks noGrp="1"/>
          </p:cNvSpPr>
          <p:nvPr>
            <p:ph type="title"/>
          </p:nvPr>
        </p:nvSpPr>
        <p:spPr/>
        <p:txBody>
          <a:bodyPr/>
          <a:lstStyle/>
          <a:p>
            <a:r>
              <a:rPr lang="en-US" dirty="0"/>
              <a:t>Bibliography Pt 3</a:t>
            </a:r>
          </a:p>
        </p:txBody>
      </p:sp>
      <p:sp>
        <p:nvSpPr>
          <p:cNvPr id="3" name="Content Placeholder 2">
            <a:extLst>
              <a:ext uri="{FF2B5EF4-FFF2-40B4-BE49-F238E27FC236}">
                <a16:creationId xmlns:a16="http://schemas.microsoft.com/office/drawing/2014/main" id="{2CFF6BC3-D285-E92F-60DD-40242671B29A}"/>
              </a:ext>
            </a:extLst>
          </p:cNvPr>
          <p:cNvSpPr>
            <a:spLocks noGrp="1"/>
          </p:cNvSpPr>
          <p:nvPr>
            <p:ph idx="1"/>
          </p:nvPr>
        </p:nvSpPr>
        <p:spPr/>
        <p:txBody>
          <a:bodyPr>
            <a:normAutofit fontScale="77500" lnSpcReduction="20000"/>
          </a:bodyPr>
          <a:lstStyle/>
          <a:p>
            <a:r>
              <a:rPr lang="en-US" dirty="0"/>
              <a:t>Benton TG, Castro de la Mata G, Fanzo J, Guinto R, Hendriks SL, Montgomery H, Myers S. Food security and health in a changing environment: Recognizing and mitigating risks. Doha, Qatar: World Innovation Summit for Health, 2022</a:t>
            </a:r>
          </a:p>
          <a:p>
            <a:pPr marL="0" indent="0">
              <a:buNone/>
            </a:pPr>
            <a:endParaRPr lang="en-US" dirty="0"/>
          </a:p>
          <a:p>
            <a:r>
              <a:rPr lang="en-US" dirty="0"/>
              <a:t>Bowen, D. J., Neill, J. T., &amp; Crisp, S. J. R. (2016). </a:t>
            </a:r>
            <a:r>
              <a:rPr lang="en-US" i="1" dirty="0"/>
              <a:t>Wilderness Adventure Therapy effects on the mental health of youth participants.</a:t>
            </a:r>
            <a:r>
              <a:rPr lang="en-US" dirty="0"/>
              <a:t> Evaluation and Program Planning. This foundational meta-analysis provides the primary empirical basis for short- and long-term improvements in psychological functioning. Read the full study via the </a:t>
            </a:r>
            <a:r>
              <a:rPr lang="en-US" u="sng" dirty="0">
                <a:hlinkClick r:id="rId2"/>
              </a:rPr>
              <a:t>PubMed Abstract</a:t>
            </a:r>
            <a:r>
              <a:rPr lang="en-US" dirty="0"/>
              <a:t> or review the compiled data in the </a:t>
            </a:r>
            <a:r>
              <a:rPr lang="en-US" u="sng" dirty="0">
                <a:hlinkClick r:id="rId3"/>
              </a:rPr>
              <a:t>ResearchGate Publication</a:t>
            </a:r>
            <a:r>
              <a:rPr lang="en-US" dirty="0"/>
              <a:t>. [</a:t>
            </a:r>
            <a:r>
              <a:rPr lang="en-US" u="sng" dirty="0">
                <a:hlinkClick r:id="rId4"/>
              </a:rPr>
              <a:t>1</a:t>
            </a:r>
            <a:r>
              <a:rPr lang="en-US" dirty="0"/>
              <a:t>, </a:t>
            </a:r>
            <a:r>
              <a:rPr lang="en-US" u="sng" dirty="0">
                <a:hlinkClick r:id="rId5"/>
              </a:rPr>
              <a:t>2</a:t>
            </a:r>
            <a:r>
              <a:rPr lang="en-US" dirty="0"/>
              <a:t>, </a:t>
            </a:r>
            <a:r>
              <a:rPr lang="en-US" u="sng" dirty="0">
                <a:hlinkClick r:id="rId3"/>
              </a:rPr>
              <a:t>3</a:t>
            </a:r>
            <a:r>
              <a:rPr lang="en-US" dirty="0"/>
              <a:t>]</a:t>
            </a:r>
          </a:p>
          <a:p>
            <a:pPr marL="0" indent="0">
              <a:buNone/>
            </a:pPr>
            <a:endParaRPr lang="en-US" dirty="0"/>
          </a:p>
          <a:p>
            <a:r>
              <a:rPr lang="en-US" dirty="0"/>
              <a:t>Carney, M. A., Hamada, J., Massie, J., Wakefield, S., &amp; Johnston, C. (2012). Impact of a community gardening project on vegetable intake, food security and family relationships: A community-based participatory research study. </a:t>
            </a:r>
            <a:r>
              <a:rPr lang="en-US" i="1" dirty="0"/>
              <a:t>Journal of Community Health, 37</a:t>
            </a:r>
            <a:r>
              <a:rPr lang="en-US" dirty="0"/>
              <a:t>(4), 874-881. DOI: 10.1007/s10900-011-9522-z [</a:t>
            </a:r>
            <a:r>
              <a:rPr lang="en-US" u="sng" dirty="0">
                <a:hlinkClick r:id="rId6"/>
              </a:rPr>
              <a:t>1</a:t>
            </a:r>
            <a:r>
              <a:rPr lang="en-US" dirty="0"/>
              <a:t>, </a:t>
            </a:r>
            <a:r>
              <a:rPr lang="en-US" u="sng" dirty="0">
                <a:hlinkClick r:id="rId7"/>
              </a:rPr>
              <a:t>2</a:t>
            </a:r>
            <a:r>
              <a:rPr lang="en-US" dirty="0"/>
              <a:t>]</a:t>
            </a:r>
          </a:p>
          <a:p>
            <a:endParaRPr lang="en-US" dirty="0"/>
          </a:p>
        </p:txBody>
      </p:sp>
    </p:spTree>
    <p:extLst>
      <p:ext uri="{BB962C8B-B14F-4D97-AF65-F5344CB8AC3E}">
        <p14:creationId xmlns:p14="http://schemas.microsoft.com/office/powerpoint/2010/main" val="4083881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DA815-C563-147A-88FB-78D36F29C07D}"/>
              </a:ext>
            </a:extLst>
          </p:cNvPr>
          <p:cNvSpPr>
            <a:spLocks noGrp="1"/>
          </p:cNvSpPr>
          <p:nvPr>
            <p:ph type="title"/>
          </p:nvPr>
        </p:nvSpPr>
        <p:spPr/>
        <p:txBody>
          <a:bodyPr/>
          <a:lstStyle/>
          <a:p>
            <a:r>
              <a:rPr lang="en-US" dirty="0"/>
              <a:t>Bibliography Pt 4</a:t>
            </a:r>
          </a:p>
        </p:txBody>
      </p:sp>
      <p:sp>
        <p:nvSpPr>
          <p:cNvPr id="3" name="Content Placeholder 2">
            <a:extLst>
              <a:ext uri="{FF2B5EF4-FFF2-40B4-BE49-F238E27FC236}">
                <a16:creationId xmlns:a16="http://schemas.microsoft.com/office/drawing/2014/main" id="{0DB0C57F-082E-D4E7-4827-75926FDA30C3}"/>
              </a:ext>
            </a:extLst>
          </p:cNvPr>
          <p:cNvSpPr>
            <a:spLocks noGrp="1"/>
          </p:cNvSpPr>
          <p:nvPr>
            <p:ph idx="1"/>
          </p:nvPr>
        </p:nvSpPr>
        <p:spPr/>
        <p:txBody>
          <a:bodyPr>
            <a:normAutofit fontScale="92500" lnSpcReduction="20000"/>
          </a:bodyPr>
          <a:lstStyle/>
          <a:p>
            <a:r>
              <a:rPr lang="en-US" dirty="0"/>
              <a:t>Crisp, Simon. (1998). International Models of Best Practice in Wilderness and Adventure Therapy. In: Exploring the Boundaries of Adventure Therapy. International Perspectives. Proceedings of the International Adventure Therapy Conference (1</a:t>
            </a:r>
            <a:r>
              <a:rPr lang="en-US" baseline="30000" dirty="0"/>
              <a:t>st</a:t>
            </a:r>
            <a:r>
              <a:rPr lang="en-US" dirty="0"/>
              <a:t>, Perth, Australia, July 1997). </a:t>
            </a:r>
          </a:p>
          <a:p>
            <a:pPr marL="0" indent="0">
              <a:buNone/>
            </a:pPr>
            <a:endParaRPr lang="en-US" dirty="0"/>
          </a:p>
          <a:p>
            <a:r>
              <a:rPr lang="en-US" dirty="0"/>
              <a:t>Crittenton, Anya (2026) GREEN AMERICA: Community gardens and food-security go hand-in-hand. Website URL: </a:t>
            </a:r>
            <a:r>
              <a:rPr lang="en-US" u="sng" dirty="0">
                <a:hlinkClick r:id="rId2"/>
              </a:rPr>
              <a:t>https://greenamerica.org/your-green-life-2026/community-gardens-and-food-security-go-hand-hand</a:t>
            </a:r>
            <a:endParaRPr lang="en-US" dirty="0"/>
          </a:p>
          <a:p>
            <a:pPr marL="0" indent="0">
              <a:buNone/>
            </a:pPr>
            <a:endParaRPr lang="en-US" dirty="0"/>
          </a:p>
          <a:p>
            <a:r>
              <a:rPr lang="en-US" dirty="0"/>
              <a:t>Cookson, L. J. (2011). A Definition for Wildness. </a:t>
            </a:r>
            <a:r>
              <a:rPr lang="en-US" i="1" dirty="0"/>
              <a:t>Ecopsychology</a:t>
            </a:r>
            <a:r>
              <a:rPr lang="en-US" dirty="0"/>
              <a:t>, </a:t>
            </a:r>
            <a:r>
              <a:rPr lang="en-US" i="1" dirty="0"/>
              <a:t>3</a:t>
            </a:r>
            <a:r>
              <a:rPr lang="en-US" dirty="0"/>
              <a:t>(3), 187-193.</a:t>
            </a:r>
          </a:p>
          <a:p>
            <a:endParaRPr lang="en-US" dirty="0"/>
          </a:p>
        </p:txBody>
      </p:sp>
    </p:spTree>
    <p:extLst>
      <p:ext uri="{BB962C8B-B14F-4D97-AF65-F5344CB8AC3E}">
        <p14:creationId xmlns:p14="http://schemas.microsoft.com/office/powerpoint/2010/main" val="4905595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16E77-3C85-C2D4-B0B3-A5D1BDE56488}"/>
              </a:ext>
            </a:extLst>
          </p:cNvPr>
          <p:cNvSpPr>
            <a:spLocks noGrp="1"/>
          </p:cNvSpPr>
          <p:nvPr>
            <p:ph type="title"/>
          </p:nvPr>
        </p:nvSpPr>
        <p:spPr/>
        <p:txBody>
          <a:bodyPr/>
          <a:lstStyle/>
          <a:p>
            <a:r>
              <a:rPr lang="en-US" dirty="0"/>
              <a:t>Bibliography Pt 5</a:t>
            </a:r>
          </a:p>
        </p:txBody>
      </p:sp>
      <p:sp>
        <p:nvSpPr>
          <p:cNvPr id="3" name="Content Placeholder 2">
            <a:extLst>
              <a:ext uri="{FF2B5EF4-FFF2-40B4-BE49-F238E27FC236}">
                <a16:creationId xmlns:a16="http://schemas.microsoft.com/office/drawing/2014/main" id="{04921689-08F9-3015-A8EA-342DAB04FFBC}"/>
              </a:ext>
            </a:extLst>
          </p:cNvPr>
          <p:cNvSpPr>
            <a:spLocks noGrp="1"/>
          </p:cNvSpPr>
          <p:nvPr>
            <p:ph idx="1"/>
          </p:nvPr>
        </p:nvSpPr>
        <p:spPr/>
        <p:txBody>
          <a:bodyPr>
            <a:normAutofit fontScale="85000" lnSpcReduction="20000"/>
          </a:bodyPr>
          <a:lstStyle/>
          <a:p>
            <a:r>
              <a:rPr lang="en-US" dirty="0"/>
              <a:t>Faber Taylor, A., &amp; Kuo, F. E. M. (2011). Could exposure to everyday green spaces help treat </a:t>
            </a:r>
            <a:r>
              <a:rPr lang="en-US" dirty="0" err="1"/>
              <a:t>adhd</a:t>
            </a:r>
            <a:r>
              <a:rPr lang="en-US" dirty="0"/>
              <a:t>? Evidence from children's play settings. </a:t>
            </a:r>
            <a:r>
              <a:rPr lang="en-US" i="1" dirty="0"/>
              <a:t>Applied Psychology: Health and Well-Being</a:t>
            </a:r>
            <a:r>
              <a:rPr lang="en-US" dirty="0"/>
              <a:t>, </a:t>
            </a:r>
            <a:r>
              <a:rPr lang="en-US" i="1" dirty="0"/>
              <a:t>3</a:t>
            </a:r>
            <a:r>
              <a:rPr lang="en-US" dirty="0"/>
              <a:t>(3), 281-303. </a:t>
            </a:r>
            <a:r>
              <a:rPr lang="en-US" u="sng" dirty="0">
                <a:hlinkClick r:id="rId2"/>
              </a:rPr>
              <a:t>https://doi.org/10.1111/j.1758-0854.2011.01052.x</a:t>
            </a:r>
            <a:endParaRPr lang="en-US" dirty="0"/>
          </a:p>
          <a:p>
            <a:pPr marL="0" indent="0">
              <a:buNone/>
            </a:pPr>
            <a:endParaRPr lang="en-US" dirty="0"/>
          </a:p>
          <a:p>
            <a:r>
              <a:rPr lang="en-US" dirty="0"/>
              <a:t>Food Security and Livelihoods: Partnering with Communities to Improve Food Security. Website URL: </a:t>
            </a:r>
            <a:r>
              <a:rPr lang="en-US" u="sng" dirty="0">
                <a:hlinkClick r:id="rId3"/>
              </a:rPr>
              <a:t>https://www.actionagainsthunger.org/our-solutions/food-security-livelihoods/</a:t>
            </a:r>
            <a:endParaRPr lang="en-US" dirty="0"/>
          </a:p>
          <a:p>
            <a:pPr marL="0" indent="0">
              <a:buNone/>
            </a:pPr>
            <a:endParaRPr lang="en-US" dirty="0"/>
          </a:p>
          <a:p>
            <a:r>
              <a:rPr lang="en-US" dirty="0" err="1"/>
              <a:t>Ganann</a:t>
            </a:r>
            <a:r>
              <a:rPr lang="en-US" dirty="0"/>
              <a:t>, R., Fitzpatrick-Lewis, D., </a:t>
            </a:r>
            <a:r>
              <a:rPr lang="en-US" dirty="0" err="1"/>
              <a:t>Ciliska</a:t>
            </a:r>
            <a:r>
              <a:rPr lang="en-US" dirty="0"/>
              <a:t>, D., &amp; Peirson, L. (2012). Community-based interventions for enhancing access to or consumption of fruit and vegetables among five to 18-year olds: a scoping review. </a:t>
            </a:r>
            <a:r>
              <a:rPr lang="en-US" i="1" dirty="0"/>
              <a:t>BMC Public Health</a:t>
            </a:r>
            <a:r>
              <a:rPr lang="en-US" dirty="0"/>
              <a:t>, 12(711). [</a:t>
            </a:r>
            <a:r>
              <a:rPr lang="en-US" u="sng" dirty="0">
                <a:hlinkClick r:id="rId4"/>
              </a:rPr>
              <a:t>1</a:t>
            </a:r>
            <a:r>
              <a:rPr lang="en-US" dirty="0"/>
              <a:t>, </a:t>
            </a:r>
            <a:r>
              <a:rPr lang="en-US" u="sng" dirty="0">
                <a:hlinkClick r:id="rId5"/>
              </a:rPr>
              <a:t>2</a:t>
            </a:r>
            <a:r>
              <a:rPr lang="en-US" dirty="0"/>
              <a:t>]</a:t>
            </a:r>
          </a:p>
          <a:p>
            <a:endParaRPr lang="en-US" dirty="0"/>
          </a:p>
        </p:txBody>
      </p:sp>
    </p:spTree>
    <p:extLst>
      <p:ext uri="{BB962C8B-B14F-4D97-AF65-F5344CB8AC3E}">
        <p14:creationId xmlns:p14="http://schemas.microsoft.com/office/powerpoint/2010/main" val="4027964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2B2B3-69C1-29E8-56E3-8BA86F25874E}"/>
              </a:ext>
            </a:extLst>
          </p:cNvPr>
          <p:cNvSpPr>
            <a:spLocks noGrp="1"/>
          </p:cNvSpPr>
          <p:nvPr>
            <p:ph type="title"/>
          </p:nvPr>
        </p:nvSpPr>
        <p:spPr/>
        <p:txBody>
          <a:bodyPr/>
          <a:lstStyle/>
          <a:p>
            <a:r>
              <a:rPr lang="en-US" dirty="0"/>
              <a:t>Bibliography Pt 6</a:t>
            </a:r>
          </a:p>
        </p:txBody>
      </p:sp>
      <p:sp>
        <p:nvSpPr>
          <p:cNvPr id="3" name="Content Placeholder 2">
            <a:extLst>
              <a:ext uri="{FF2B5EF4-FFF2-40B4-BE49-F238E27FC236}">
                <a16:creationId xmlns:a16="http://schemas.microsoft.com/office/drawing/2014/main" id="{138404AA-9970-CE38-93AB-2BD050E46D10}"/>
              </a:ext>
            </a:extLst>
          </p:cNvPr>
          <p:cNvSpPr>
            <a:spLocks noGrp="1"/>
          </p:cNvSpPr>
          <p:nvPr>
            <p:ph idx="1"/>
          </p:nvPr>
        </p:nvSpPr>
        <p:spPr/>
        <p:txBody>
          <a:bodyPr>
            <a:normAutofit fontScale="85000" lnSpcReduction="20000"/>
          </a:bodyPr>
          <a:lstStyle/>
          <a:p>
            <a:r>
              <a:rPr lang="en-US" dirty="0"/>
              <a:t>Gillies, C., &amp; Baay, C. (2025). Strengthening equity in gardening initiatives for children and youth: A rapid review. </a:t>
            </a:r>
            <a:r>
              <a:rPr lang="en-US" i="1" dirty="0"/>
              <a:t>BMC Public Health, 25</a:t>
            </a:r>
            <a:r>
              <a:rPr lang="en-US" dirty="0"/>
              <a:t>(1), Article 3981. doi.org [</a:t>
            </a:r>
            <a:r>
              <a:rPr lang="en-US" u="sng" dirty="0">
                <a:hlinkClick r:id="rId2"/>
              </a:rPr>
              <a:t>1</a:t>
            </a:r>
            <a:r>
              <a:rPr lang="en-US" dirty="0"/>
              <a:t>, </a:t>
            </a:r>
            <a:r>
              <a:rPr lang="en-US" u="sng" dirty="0">
                <a:hlinkClick r:id="rId3"/>
              </a:rPr>
              <a:t>2</a:t>
            </a:r>
            <a:r>
              <a:rPr lang="en-US" dirty="0"/>
              <a:t>, </a:t>
            </a:r>
            <a:r>
              <a:rPr lang="en-US" u="sng" dirty="0">
                <a:hlinkClick r:id="rId4"/>
              </a:rPr>
              <a:t>3</a:t>
            </a:r>
            <a:r>
              <a:rPr lang="en-US" dirty="0"/>
              <a:t>]</a:t>
            </a:r>
          </a:p>
          <a:p>
            <a:r>
              <a:rPr lang="en-US" dirty="0"/>
              <a:t>Han, K.-T., &amp; Ruan, L.-W. (2019). Effects of Indoor Plants on Self-Reported Perceptions: A Systemic Review. </a:t>
            </a:r>
            <a:r>
              <a:rPr lang="en-US" i="1" dirty="0"/>
              <a:t>Sustainability</a:t>
            </a:r>
            <a:r>
              <a:rPr lang="en-US" dirty="0"/>
              <a:t>, 11(16), 4506</a:t>
            </a:r>
          </a:p>
          <a:p>
            <a:r>
              <a:rPr lang="en-US" dirty="0"/>
              <a:t>Harris, Linnea (2026) Sierra Club. Ready for Less Screen Time and More Nature Time? Try WWOOFing. A Network of organic farms offers volunteers a chance to connect with the land, and one another. UR:” </a:t>
            </a:r>
            <a:r>
              <a:rPr lang="en-US" u="sng" dirty="0">
                <a:hlinkClick r:id="rId5"/>
              </a:rPr>
              <a:t>https://www.sierraclub.org/sierra/ready-less-screen-time-and-more-nature-time-try-wwoofing?utm_source=brevo&amp;utm_medium=email&amp;utm_campaign=SUBSCRIBER_EMAIL2_JUNE26&amp;utm_id=36</a:t>
            </a:r>
            <a:endParaRPr lang="en-US" dirty="0"/>
          </a:p>
          <a:p>
            <a:r>
              <a:rPr lang="en-US" dirty="0"/>
              <a:t>Improving Food Access Through Community Gardens Website URL: </a:t>
            </a:r>
            <a:r>
              <a:rPr lang="en-US" u="sng" dirty="0">
                <a:hlinkClick r:id="rId6"/>
              </a:rPr>
              <a:t>https://let.umn.edu/sites/let.umn.edu/files/2022-10/policy_brief_8.pdf</a:t>
            </a:r>
            <a:endParaRPr lang="en-US" dirty="0"/>
          </a:p>
          <a:p>
            <a:endParaRPr lang="en-US" dirty="0"/>
          </a:p>
        </p:txBody>
      </p:sp>
    </p:spTree>
    <p:extLst>
      <p:ext uri="{BB962C8B-B14F-4D97-AF65-F5344CB8AC3E}">
        <p14:creationId xmlns:p14="http://schemas.microsoft.com/office/powerpoint/2010/main" val="3271322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7285-5CFF-6E60-5523-BDF7F75E0E83}"/>
              </a:ext>
            </a:extLst>
          </p:cNvPr>
          <p:cNvSpPr>
            <a:spLocks noGrp="1"/>
          </p:cNvSpPr>
          <p:nvPr>
            <p:ph type="title"/>
          </p:nvPr>
        </p:nvSpPr>
        <p:spPr/>
        <p:txBody>
          <a:bodyPr/>
          <a:lstStyle/>
          <a:p>
            <a:r>
              <a:rPr lang="en-US" dirty="0"/>
              <a:t>Bibliography Pt 7</a:t>
            </a:r>
          </a:p>
        </p:txBody>
      </p:sp>
      <p:sp>
        <p:nvSpPr>
          <p:cNvPr id="3" name="Content Placeholder 2">
            <a:extLst>
              <a:ext uri="{FF2B5EF4-FFF2-40B4-BE49-F238E27FC236}">
                <a16:creationId xmlns:a16="http://schemas.microsoft.com/office/drawing/2014/main" id="{A52DBAB7-3E4D-30A2-6962-BD1D3B6BED75}"/>
              </a:ext>
            </a:extLst>
          </p:cNvPr>
          <p:cNvSpPr>
            <a:spLocks noGrp="1"/>
          </p:cNvSpPr>
          <p:nvPr>
            <p:ph idx="1"/>
          </p:nvPr>
        </p:nvSpPr>
        <p:spPr/>
        <p:txBody>
          <a:bodyPr>
            <a:normAutofit fontScale="70000" lnSpcReduction="20000"/>
          </a:bodyPr>
          <a:lstStyle/>
          <a:p>
            <a:r>
              <a:rPr lang="en-US" dirty="0"/>
              <a:t>IPES-Food. (2017). </a:t>
            </a:r>
            <a:r>
              <a:rPr lang="en-US" i="1" dirty="0"/>
              <a:t>Unravelling the food-health nexus</a:t>
            </a:r>
            <a:r>
              <a:rPr lang="en-US" dirty="0"/>
              <a:t>. Global Alliance for the Future of Food; IPES-Food.</a:t>
            </a:r>
          </a:p>
          <a:p>
            <a:r>
              <a:rPr lang="en-US" dirty="0"/>
              <a:t>Li Q, Kobayashi M, Wakayama Y, Inagaki H, Katsumata M, Hirata Y, Hirata K, Shimizu T, Kawada T, Park BJ, Ohira T, Kagawa T, Miyazaki Y. Effect of phytoncide from trees on human natural killer cell function. Int J </a:t>
            </a:r>
            <a:r>
              <a:rPr lang="en-US" dirty="0" err="1"/>
              <a:t>Immunopathol</a:t>
            </a:r>
            <a:r>
              <a:rPr lang="en-US" dirty="0"/>
              <a:t> </a:t>
            </a:r>
            <a:r>
              <a:rPr lang="en-US" dirty="0" err="1"/>
              <a:t>Pharmacol</a:t>
            </a:r>
            <a:r>
              <a:rPr lang="en-US" dirty="0"/>
              <a:t>. 2009 Oct-Dec;22(4):951-9. </a:t>
            </a:r>
            <a:r>
              <a:rPr lang="en-US" dirty="0" err="1"/>
              <a:t>doi</a:t>
            </a:r>
            <a:r>
              <a:rPr lang="en-US" dirty="0"/>
              <a:t>: 10.1177/039463200902200410. PMID: 20074458.</a:t>
            </a:r>
          </a:p>
          <a:p>
            <a:pPr marL="0" indent="0">
              <a:buNone/>
            </a:pPr>
            <a:endParaRPr lang="en-US" dirty="0"/>
          </a:p>
          <a:p>
            <a:r>
              <a:rPr lang="en-US" dirty="0"/>
              <a:t>Lew, T., et al. (2024). Phytoncides and immunity from forest to facility: A systematic review and meta-analysis. </a:t>
            </a:r>
            <a:r>
              <a:rPr lang="en-US" i="1" dirty="0"/>
              <a:t>Pharmacological Research - Natural Products</a:t>
            </a:r>
            <a:r>
              <a:rPr lang="en-US" dirty="0"/>
              <a:t>, 2, 100061. [</a:t>
            </a:r>
            <a:r>
              <a:rPr lang="en-US" u="sng" dirty="0">
                <a:hlinkClick r:id="rId2"/>
              </a:rPr>
              <a:t>1</a:t>
            </a:r>
            <a:r>
              <a:rPr lang="en-US" dirty="0"/>
              <a:t>]</a:t>
            </a:r>
          </a:p>
          <a:p>
            <a:pPr marL="0" indent="0">
              <a:buNone/>
            </a:pPr>
            <a:endParaRPr lang="en-US" dirty="0"/>
          </a:p>
          <a:p>
            <a:r>
              <a:rPr lang="en-US" dirty="0"/>
              <a:t>Editors: Malden C. Nesheim, Maria Oria, and Peggy Tsai Yih (2015). Authors: Committee on a Framework for Assessing the Health, Environmental, and Social Effects of the Food System; Food and Nutrition Board; Board on Agriculture and Natural Resources; Institute of Medicine; National Research Council. Washington (DC): </a:t>
            </a:r>
            <a:r>
              <a:rPr lang="en-US" u="sng" dirty="0">
                <a:hlinkClick r:id="rId3"/>
              </a:rPr>
              <a:t>National Academies Press (US)</a:t>
            </a:r>
            <a:r>
              <a:rPr lang="en-US" dirty="0"/>
              <a:t>; 2015 Jun 17. ISBN-13: 978-0-309-30780-2ISBN-13: 978-0-309-30780-5</a:t>
            </a:r>
          </a:p>
          <a:p>
            <a:pPr marL="0" indent="0">
              <a:buNone/>
            </a:pPr>
            <a:endParaRPr lang="en-US" dirty="0"/>
          </a:p>
          <a:p>
            <a:endParaRPr lang="en-US" dirty="0"/>
          </a:p>
        </p:txBody>
      </p:sp>
    </p:spTree>
    <p:extLst>
      <p:ext uri="{BB962C8B-B14F-4D97-AF65-F5344CB8AC3E}">
        <p14:creationId xmlns:p14="http://schemas.microsoft.com/office/powerpoint/2010/main" val="1067561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865C1595-E7B7-2C66-EF5D-F30147490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99894-7E24-4781-42DD-18316AF8893B}"/>
              </a:ext>
            </a:extLst>
          </p:cNvPr>
          <p:cNvSpPr>
            <a:spLocks noGrp="1"/>
          </p:cNvSpPr>
          <p:nvPr>
            <p:ph type="title"/>
          </p:nvPr>
        </p:nvSpPr>
        <p:spPr>
          <a:xfrm>
            <a:off x="630936" y="313436"/>
            <a:ext cx="4818888" cy="1481328"/>
          </a:xfrm>
        </p:spPr>
        <p:txBody>
          <a:bodyPr anchor="b">
            <a:normAutofit/>
          </a:bodyPr>
          <a:lstStyle/>
          <a:p>
            <a:r>
              <a:rPr lang="en-US" sz="4000" dirty="0"/>
              <a:t>Natural farming:</a:t>
            </a:r>
            <a:br>
              <a:rPr lang="en-US" sz="4000" dirty="0"/>
            </a:br>
            <a:r>
              <a:rPr lang="en-US" sz="4000" dirty="0"/>
              <a:t>Grow more plants</a:t>
            </a:r>
          </a:p>
        </p:txBody>
      </p:sp>
      <p:sp>
        <p:nvSpPr>
          <p:cNvPr id="3" name="Content Placeholder 2">
            <a:extLst>
              <a:ext uri="{FF2B5EF4-FFF2-40B4-BE49-F238E27FC236}">
                <a16:creationId xmlns:a16="http://schemas.microsoft.com/office/drawing/2014/main" id="{7606D82E-5443-D914-C497-DDB5462AE7B8}"/>
              </a:ext>
            </a:extLst>
          </p:cNvPr>
          <p:cNvSpPr>
            <a:spLocks noGrp="1"/>
          </p:cNvSpPr>
          <p:nvPr>
            <p:ph idx="1"/>
          </p:nvPr>
        </p:nvSpPr>
        <p:spPr>
          <a:xfrm>
            <a:off x="519176" y="2173224"/>
            <a:ext cx="4818888" cy="3547872"/>
          </a:xfrm>
        </p:spPr>
        <p:txBody>
          <a:bodyPr anchor="t">
            <a:normAutofit/>
          </a:bodyPr>
          <a:lstStyle/>
          <a:p>
            <a:r>
              <a:rPr lang="en-US" sz="2200" dirty="0"/>
              <a:t>Masanobu Fukuoka was a nature-</a:t>
            </a:r>
          </a:p>
          <a:p>
            <a:pPr marL="0" indent="0">
              <a:buNone/>
            </a:pPr>
            <a:r>
              <a:rPr lang="en-US" sz="2200" dirty="0"/>
              <a:t>    based philosopher who asked us to</a:t>
            </a:r>
          </a:p>
          <a:p>
            <a:pPr marL="0" indent="0">
              <a:buNone/>
            </a:pPr>
            <a:r>
              <a:rPr lang="en-US" sz="2200" dirty="0"/>
              <a:t>    return farming to its natural state.</a:t>
            </a:r>
          </a:p>
          <a:p>
            <a:pPr marL="0" indent="0">
              <a:buNone/>
            </a:pPr>
            <a:endParaRPr lang="en-US" sz="2200" dirty="0"/>
          </a:p>
          <a:p>
            <a:r>
              <a:rPr lang="en-US" sz="2200" dirty="0"/>
              <a:t>He learned how we can remove the human from the equation. </a:t>
            </a:r>
          </a:p>
          <a:p>
            <a:pPr marL="0" indent="0">
              <a:buNone/>
            </a:pPr>
            <a:endParaRPr lang="en-US" sz="2200" dirty="0"/>
          </a:p>
          <a:p>
            <a:r>
              <a:rPr lang="en-US" sz="2200" dirty="0"/>
              <a:t>Less human intervention is better.</a:t>
            </a:r>
          </a:p>
          <a:p>
            <a:endParaRPr lang="en-US" sz="2200" dirty="0"/>
          </a:p>
        </p:txBody>
      </p:sp>
      <p:pic>
        <p:nvPicPr>
          <p:cNvPr id="5" name="Picture 4" descr="article image">
            <a:extLst>
              <a:ext uri="{FF2B5EF4-FFF2-40B4-BE49-F238E27FC236}">
                <a16:creationId xmlns:a16="http://schemas.microsoft.com/office/drawing/2014/main" id="{C085BE38-8488-8D73-C9B0-8E3020A0BC41}"/>
              </a:ext>
            </a:extLst>
          </p:cNvPr>
          <p:cNvPicPr>
            <a:picLocks noChangeAspect="1"/>
          </p:cNvPicPr>
          <p:nvPr/>
        </p:nvPicPr>
        <p:blipFill>
          <a:blip r:embed="rId2"/>
          <a:stretch>
            <a:fillRect/>
          </a:stretch>
        </p:blipFill>
        <p:spPr>
          <a:xfrm>
            <a:off x="5449824" y="577717"/>
            <a:ext cx="5700776" cy="6071327"/>
          </a:xfrm>
          <a:prstGeom prst="rect">
            <a:avLst/>
          </a:prstGeom>
        </p:spPr>
      </p:pic>
    </p:spTree>
    <p:extLst>
      <p:ext uri="{BB962C8B-B14F-4D97-AF65-F5344CB8AC3E}">
        <p14:creationId xmlns:p14="http://schemas.microsoft.com/office/powerpoint/2010/main" val="2448823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27B88-D8B4-8DB9-E711-01A678F379B2}"/>
              </a:ext>
            </a:extLst>
          </p:cNvPr>
          <p:cNvSpPr>
            <a:spLocks noGrp="1"/>
          </p:cNvSpPr>
          <p:nvPr>
            <p:ph type="title"/>
          </p:nvPr>
        </p:nvSpPr>
        <p:spPr/>
        <p:txBody>
          <a:bodyPr/>
          <a:lstStyle/>
          <a:p>
            <a:r>
              <a:rPr lang="en-US" dirty="0"/>
              <a:t>Bibliography Pt 8</a:t>
            </a:r>
          </a:p>
        </p:txBody>
      </p:sp>
      <p:sp>
        <p:nvSpPr>
          <p:cNvPr id="3" name="Content Placeholder 2">
            <a:extLst>
              <a:ext uri="{FF2B5EF4-FFF2-40B4-BE49-F238E27FC236}">
                <a16:creationId xmlns:a16="http://schemas.microsoft.com/office/drawing/2014/main" id="{7C0B4B97-3066-4A94-9B0F-1D67C9519D54}"/>
              </a:ext>
            </a:extLst>
          </p:cNvPr>
          <p:cNvSpPr>
            <a:spLocks noGrp="1"/>
          </p:cNvSpPr>
          <p:nvPr>
            <p:ph idx="1"/>
          </p:nvPr>
        </p:nvSpPr>
        <p:spPr/>
        <p:txBody>
          <a:bodyPr>
            <a:normAutofit fontScale="77500" lnSpcReduction="20000"/>
          </a:bodyPr>
          <a:lstStyle/>
          <a:p>
            <a:r>
              <a:rPr lang="en-US" dirty="0"/>
              <a:t>Merchant, Brandon. (n.d.). Arizona Food Bank Network. </a:t>
            </a:r>
            <a:r>
              <a:rPr lang="en-US" i="1" dirty="0"/>
              <a:t>Addressing food insecurity with school gardens</a:t>
            </a:r>
            <a:r>
              <a:rPr lang="en-US" dirty="0"/>
              <a:t>. </a:t>
            </a:r>
            <a:r>
              <a:rPr lang="en-US" u="sng" dirty="0">
                <a:hlinkClick r:id="rId2"/>
              </a:rPr>
              <a:t>https://azfoodbanks.org/wp-content/uploads/2024/04/Addressing-Food-Insecurity-with-School-Gardens.pdf</a:t>
            </a:r>
            <a:endParaRPr lang="en-US" dirty="0"/>
          </a:p>
          <a:p>
            <a:endParaRPr lang="en-US" dirty="0"/>
          </a:p>
          <a:p>
            <a:r>
              <a:rPr lang="en-US" dirty="0"/>
              <a:t>Myers, J. E., &amp; Sweeney, T. J. (2008). Wellness counseling: The evidence base for practice. </a:t>
            </a:r>
            <a:r>
              <a:rPr lang="en-US" i="1" dirty="0"/>
              <a:t>Journal of Counseling &amp; Development, 86</a:t>
            </a:r>
            <a:r>
              <a:rPr lang="en-US" dirty="0"/>
              <a:t>(4), 482-493. [</a:t>
            </a:r>
            <a:r>
              <a:rPr lang="en-US" u="sng" dirty="0">
                <a:hlinkClick r:id="rId3"/>
              </a:rPr>
              <a:t>1</a:t>
            </a:r>
            <a:r>
              <a:rPr lang="en-US" dirty="0"/>
              <a:t>, </a:t>
            </a:r>
            <a:r>
              <a:rPr lang="en-US" u="sng" dirty="0">
                <a:hlinkClick r:id="rId4"/>
              </a:rPr>
              <a:t>2</a:t>
            </a:r>
            <a:r>
              <a:rPr lang="en-US" dirty="0"/>
              <a:t>]</a:t>
            </a:r>
          </a:p>
          <a:p>
            <a:pPr marL="0" indent="0">
              <a:buNone/>
            </a:pPr>
            <a:endParaRPr lang="en-US" dirty="0"/>
          </a:p>
          <a:p>
            <a:r>
              <a:rPr lang="en-US" dirty="0"/>
              <a:t>Neff, Roni. (2014). Introduction to the U.S. Food System: Public Health, Environment, Equity.</a:t>
            </a:r>
          </a:p>
          <a:p>
            <a:pPr marL="0" indent="0">
              <a:buNone/>
            </a:pPr>
            <a:endParaRPr lang="en-US" dirty="0"/>
          </a:p>
          <a:p>
            <a:r>
              <a:rPr lang="en-US" dirty="0"/>
              <a:t>Park, B. J., </a:t>
            </a:r>
            <a:r>
              <a:rPr lang="en-US" dirty="0" err="1"/>
              <a:t>Tsunetsugu</a:t>
            </a:r>
            <a:r>
              <a:rPr lang="en-US" dirty="0"/>
              <a:t>, Y., </a:t>
            </a:r>
            <a:r>
              <a:rPr lang="en-US" dirty="0" err="1"/>
              <a:t>Kasetani</a:t>
            </a:r>
            <a:r>
              <a:rPr lang="en-US" dirty="0"/>
              <a:t>, T., Kagawa, T., &amp; Miyazaki, Y. (2010). The physiological effects of </a:t>
            </a:r>
            <a:r>
              <a:rPr lang="en-US" dirty="0" err="1"/>
              <a:t>Shinrin-yoku</a:t>
            </a:r>
            <a:r>
              <a:rPr lang="en-US" dirty="0"/>
              <a:t> (taking in the forest atmosphere or forest bathing): evidence from field experiments in 24 forests across Japan. </a:t>
            </a:r>
            <a:r>
              <a:rPr lang="en-US" i="1" dirty="0"/>
              <a:t>Environmental Health and Preventive Medicine, 15</a:t>
            </a:r>
            <a:r>
              <a:rPr lang="en-US" dirty="0"/>
              <a:t>(1), 18-26. DOI: 10.1007/s12199-009-0086-9</a:t>
            </a:r>
          </a:p>
          <a:p>
            <a:endParaRPr lang="en-US" dirty="0"/>
          </a:p>
        </p:txBody>
      </p:sp>
    </p:spTree>
    <p:extLst>
      <p:ext uri="{BB962C8B-B14F-4D97-AF65-F5344CB8AC3E}">
        <p14:creationId xmlns:p14="http://schemas.microsoft.com/office/powerpoint/2010/main" val="1382975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AAC7C-3C20-14D7-B9D1-93509032CB21}"/>
              </a:ext>
            </a:extLst>
          </p:cNvPr>
          <p:cNvSpPr>
            <a:spLocks noGrp="1"/>
          </p:cNvSpPr>
          <p:nvPr>
            <p:ph type="title"/>
          </p:nvPr>
        </p:nvSpPr>
        <p:spPr/>
        <p:txBody>
          <a:bodyPr/>
          <a:lstStyle/>
          <a:p>
            <a:r>
              <a:rPr lang="en-US" dirty="0"/>
              <a:t>Bibliography Pt 9</a:t>
            </a:r>
          </a:p>
        </p:txBody>
      </p:sp>
      <p:sp>
        <p:nvSpPr>
          <p:cNvPr id="3" name="Content Placeholder 2">
            <a:extLst>
              <a:ext uri="{FF2B5EF4-FFF2-40B4-BE49-F238E27FC236}">
                <a16:creationId xmlns:a16="http://schemas.microsoft.com/office/drawing/2014/main" id="{644D651B-3139-5493-3E55-3766FEA4068A}"/>
              </a:ext>
            </a:extLst>
          </p:cNvPr>
          <p:cNvSpPr>
            <a:spLocks noGrp="1"/>
          </p:cNvSpPr>
          <p:nvPr>
            <p:ph idx="1"/>
          </p:nvPr>
        </p:nvSpPr>
        <p:spPr/>
        <p:txBody>
          <a:bodyPr>
            <a:normAutofit fontScale="92500" lnSpcReduction="20000"/>
          </a:bodyPr>
          <a:lstStyle/>
          <a:p>
            <a:r>
              <a:rPr lang="en-US" dirty="0"/>
              <a:t>Program Community Gardens. Health Care Without Harm (2026).  URL: </a:t>
            </a:r>
            <a:r>
              <a:rPr lang="en-US" u="sng" dirty="0">
                <a:hlinkClick r:id="rId2"/>
              </a:rPr>
              <a:t>https://foodcommunitybenefit.noharm.org/resources/implementation-strategy/program-community-gardens-and-farms</a:t>
            </a:r>
            <a:endParaRPr lang="en-US" dirty="0"/>
          </a:p>
          <a:p>
            <a:pPr marL="0" indent="0">
              <a:buNone/>
            </a:pPr>
            <a:endParaRPr lang="en-US" dirty="0"/>
          </a:p>
          <a:p>
            <a:r>
              <a:rPr lang="en-US" dirty="0"/>
              <a:t>Reese, R. F., &amp; Myers, J. E. (2012). </a:t>
            </a:r>
            <a:r>
              <a:rPr lang="en-US" dirty="0" err="1"/>
              <a:t>EcoWellness</a:t>
            </a:r>
            <a:r>
              <a:rPr lang="en-US" dirty="0"/>
              <a:t>: The missing factor in holistic wellness models. </a:t>
            </a:r>
            <a:r>
              <a:rPr lang="en-US" i="1" dirty="0"/>
              <a:t>Journal of Counseling &amp; Development, 90</a:t>
            </a:r>
            <a:r>
              <a:rPr lang="en-US" dirty="0"/>
              <a:t>(4), 400–406. </a:t>
            </a:r>
            <a:r>
              <a:rPr lang="en-US" u="sng" dirty="0">
                <a:hlinkClick r:id="rId3"/>
              </a:rPr>
              <a:t>https://doi.org/10.1002/j.1556-6676.2012.00050.x</a:t>
            </a:r>
            <a:endParaRPr lang="en-US" dirty="0"/>
          </a:p>
          <a:p>
            <a:pPr marL="0" indent="0">
              <a:buNone/>
            </a:pPr>
            <a:endParaRPr lang="en-US" dirty="0"/>
          </a:p>
          <a:p>
            <a:r>
              <a:rPr lang="en-US" dirty="0"/>
              <a:t>Reese, Ryan &amp; Myers, Jane &amp; Lewis, Todd &amp; Willse, John. (2015). Construction and Initial Validation of the Reese </a:t>
            </a:r>
            <a:r>
              <a:rPr lang="en-US" dirty="0" err="1"/>
              <a:t>EcoWellness</a:t>
            </a:r>
            <a:r>
              <a:rPr lang="en-US" dirty="0"/>
              <a:t> Inventory. International Journal for the Advancement of Counselling. 37. 10.1007/s10447-014-9232-1.</a:t>
            </a:r>
          </a:p>
          <a:p>
            <a:endParaRPr lang="en-US" dirty="0"/>
          </a:p>
        </p:txBody>
      </p:sp>
    </p:spTree>
    <p:extLst>
      <p:ext uri="{BB962C8B-B14F-4D97-AF65-F5344CB8AC3E}">
        <p14:creationId xmlns:p14="http://schemas.microsoft.com/office/powerpoint/2010/main" val="3872688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F8968-ABFD-2920-9CF3-BB0136BA180B}"/>
              </a:ext>
            </a:extLst>
          </p:cNvPr>
          <p:cNvSpPr>
            <a:spLocks noGrp="1"/>
          </p:cNvSpPr>
          <p:nvPr>
            <p:ph type="title"/>
          </p:nvPr>
        </p:nvSpPr>
        <p:spPr/>
        <p:txBody>
          <a:bodyPr/>
          <a:lstStyle/>
          <a:p>
            <a:r>
              <a:rPr lang="en-US" dirty="0"/>
              <a:t>Bibliography Pt 10</a:t>
            </a:r>
          </a:p>
        </p:txBody>
      </p:sp>
      <p:sp>
        <p:nvSpPr>
          <p:cNvPr id="3" name="Content Placeholder 2">
            <a:extLst>
              <a:ext uri="{FF2B5EF4-FFF2-40B4-BE49-F238E27FC236}">
                <a16:creationId xmlns:a16="http://schemas.microsoft.com/office/drawing/2014/main" id="{AFA42749-DFC6-BD9D-646F-459DA241340D}"/>
              </a:ext>
            </a:extLst>
          </p:cNvPr>
          <p:cNvSpPr>
            <a:spLocks noGrp="1"/>
          </p:cNvSpPr>
          <p:nvPr>
            <p:ph idx="1"/>
          </p:nvPr>
        </p:nvSpPr>
        <p:spPr/>
        <p:txBody>
          <a:bodyPr>
            <a:normAutofit/>
          </a:bodyPr>
          <a:lstStyle/>
          <a:p>
            <a:r>
              <a:rPr lang="en-US" dirty="0"/>
              <a:t>REESE, RYAN F., Ph.D. </a:t>
            </a:r>
            <a:r>
              <a:rPr lang="en-US" dirty="0" err="1"/>
              <a:t>EcoWellness</a:t>
            </a:r>
            <a:r>
              <a:rPr lang="en-US" dirty="0"/>
              <a:t>: Construction &amp; Validation of the Reese. </a:t>
            </a:r>
            <a:r>
              <a:rPr lang="en-US" dirty="0" err="1"/>
              <a:t>EcoWellness</a:t>
            </a:r>
            <a:r>
              <a:rPr lang="en-US" dirty="0"/>
              <a:t> Inventory. (2013). Dissertation Directed by Dr. Jane E. Myers. 379 pp.</a:t>
            </a:r>
          </a:p>
          <a:p>
            <a:r>
              <a:rPr lang="en-US" dirty="0"/>
              <a:t>SANTO, RAYCHEL, ANNE PALMER, BRENT KIM (2016) Vacant Lots to Vibrant Plots. URL: </a:t>
            </a:r>
          </a:p>
          <a:p>
            <a:r>
              <a:rPr lang="en-US" u="sng" dirty="0">
                <a:hlinkClick r:id="rId2"/>
              </a:rPr>
              <a:t>https://clf.jhsph.edu/sites/default/files/2019-01/vacant-lots-to-vibrant-plots.pdf</a:t>
            </a:r>
            <a:endParaRPr lang="en-US" dirty="0"/>
          </a:p>
          <a:p>
            <a:r>
              <a:rPr lang="en-US" dirty="0"/>
              <a:t> Social Needs Investment Lab: </a:t>
            </a:r>
            <a:r>
              <a:rPr lang="en-US" u="sng" dirty="0">
                <a:hlinkClick r:id="rId3"/>
              </a:rPr>
              <a:t>https://healthbegins.org/wp-content/uploads/2024/10/Community-Gardens-Evidence-Assessment.pdf</a:t>
            </a:r>
            <a:endParaRPr lang="en-US" dirty="0"/>
          </a:p>
          <a:p>
            <a:pPr marL="0" indent="0">
              <a:buNone/>
            </a:pPr>
            <a:endParaRPr lang="en-US" dirty="0"/>
          </a:p>
          <a:p>
            <a:endParaRPr lang="en-US" dirty="0"/>
          </a:p>
        </p:txBody>
      </p:sp>
    </p:spTree>
    <p:extLst>
      <p:ext uri="{BB962C8B-B14F-4D97-AF65-F5344CB8AC3E}">
        <p14:creationId xmlns:p14="http://schemas.microsoft.com/office/powerpoint/2010/main" val="1985516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A200-25CB-02F0-B1E2-43AE7BAA504F}"/>
              </a:ext>
            </a:extLst>
          </p:cNvPr>
          <p:cNvSpPr>
            <a:spLocks noGrp="1"/>
          </p:cNvSpPr>
          <p:nvPr>
            <p:ph type="title"/>
          </p:nvPr>
        </p:nvSpPr>
        <p:spPr/>
        <p:txBody>
          <a:bodyPr/>
          <a:lstStyle/>
          <a:p>
            <a:r>
              <a:rPr lang="en-US" dirty="0"/>
              <a:t>Bibliography Pt 11</a:t>
            </a:r>
          </a:p>
        </p:txBody>
      </p:sp>
      <p:sp>
        <p:nvSpPr>
          <p:cNvPr id="3" name="Content Placeholder 2">
            <a:extLst>
              <a:ext uri="{FF2B5EF4-FFF2-40B4-BE49-F238E27FC236}">
                <a16:creationId xmlns:a16="http://schemas.microsoft.com/office/drawing/2014/main" id="{E5A00341-958C-0DD2-033E-3E7CDD5C8D6E}"/>
              </a:ext>
            </a:extLst>
          </p:cNvPr>
          <p:cNvSpPr>
            <a:spLocks noGrp="1"/>
          </p:cNvSpPr>
          <p:nvPr>
            <p:ph idx="1"/>
          </p:nvPr>
        </p:nvSpPr>
        <p:spPr/>
        <p:txBody>
          <a:bodyPr>
            <a:normAutofit fontScale="92500" lnSpcReduction="10000"/>
          </a:bodyPr>
          <a:lstStyle/>
          <a:p>
            <a:r>
              <a:rPr lang="en-US" dirty="0"/>
              <a:t>Sonya, </a:t>
            </a:r>
            <a:r>
              <a:rPr lang="en-US" dirty="0" err="1"/>
              <a:t>Agaezi</a:t>
            </a:r>
            <a:r>
              <a:rPr lang="en-US" dirty="0"/>
              <a:t> &amp; Matthews, Eric. (2025). The Community Garden Perspective on Reducing Food Insecurity and Health Disparities. 10.21203/rs.3.rs-6609892/v1.</a:t>
            </a:r>
          </a:p>
          <a:p>
            <a:pPr marL="0" indent="0">
              <a:buNone/>
            </a:pPr>
            <a:endParaRPr lang="en-US" dirty="0"/>
          </a:p>
          <a:p>
            <a:r>
              <a:rPr lang="en-US" dirty="0"/>
              <a:t>Stuart-Smith, S. (2020). </a:t>
            </a:r>
            <a:r>
              <a:rPr lang="en-US" i="1" dirty="0"/>
              <a:t>The Well-Gardened Mind: The Restorative Power of Nature</a:t>
            </a:r>
            <a:r>
              <a:rPr lang="en-US" dirty="0"/>
              <a:t>. Scribner.</a:t>
            </a:r>
          </a:p>
          <a:p>
            <a:pPr marL="0" indent="0">
              <a:buNone/>
            </a:pPr>
            <a:endParaRPr lang="en-US" dirty="0"/>
          </a:p>
          <a:p>
            <a:r>
              <a:rPr lang="en-US" dirty="0"/>
              <a:t>Sweet, Cory </a:t>
            </a:r>
            <a:r>
              <a:rPr lang="en-US" dirty="0" err="1"/>
              <a:t>etal</a:t>
            </a:r>
            <a:r>
              <a:rPr lang="en-US" dirty="0"/>
              <a:t>. (2020) Addressing Food Insecurity: Expanding Access through Community Gardens. Website URL: </a:t>
            </a:r>
            <a:r>
              <a:rPr lang="en-US" u="sng" dirty="0">
                <a:hlinkClick r:id="rId2"/>
              </a:rPr>
              <a:t>https://utia.tennessee.edu/publications/wp-content/uploads/sites/269/2023/10/W1021D.pdf</a:t>
            </a:r>
            <a:endParaRPr lang="en-US" dirty="0"/>
          </a:p>
          <a:p>
            <a:endParaRPr lang="en-US" dirty="0"/>
          </a:p>
        </p:txBody>
      </p:sp>
    </p:spTree>
    <p:extLst>
      <p:ext uri="{BB962C8B-B14F-4D97-AF65-F5344CB8AC3E}">
        <p14:creationId xmlns:p14="http://schemas.microsoft.com/office/powerpoint/2010/main" val="36311917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9DED1-A31B-87B9-A525-1836F1BC3165}"/>
              </a:ext>
            </a:extLst>
          </p:cNvPr>
          <p:cNvSpPr>
            <a:spLocks noGrp="1"/>
          </p:cNvSpPr>
          <p:nvPr>
            <p:ph type="title"/>
          </p:nvPr>
        </p:nvSpPr>
        <p:spPr/>
        <p:txBody>
          <a:bodyPr/>
          <a:lstStyle/>
          <a:p>
            <a:r>
              <a:rPr lang="en-US" dirty="0"/>
              <a:t>Bibliography Pt 12</a:t>
            </a:r>
          </a:p>
        </p:txBody>
      </p:sp>
      <p:sp>
        <p:nvSpPr>
          <p:cNvPr id="3" name="Content Placeholder 2">
            <a:extLst>
              <a:ext uri="{FF2B5EF4-FFF2-40B4-BE49-F238E27FC236}">
                <a16:creationId xmlns:a16="http://schemas.microsoft.com/office/drawing/2014/main" id="{4121E8AB-228D-CE8F-1D28-5412139F1C7B}"/>
              </a:ext>
            </a:extLst>
          </p:cNvPr>
          <p:cNvSpPr>
            <a:spLocks noGrp="1"/>
          </p:cNvSpPr>
          <p:nvPr>
            <p:ph idx="1"/>
          </p:nvPr>
        </p:nvSpPr>
        <p:spPr/>
        <p:txBody>
          <a:bodyPr>
            <a:normAutofit fontScale="92500" lnSpcReduction="10000"/>
          </a:bodyPr>
          <a:lstStyle/>
          <a:p>
            <a:r>
              <a:rPr lang="en-US" dirty="0"/>
              <a:t>Ulrich, R. S. (1984). View through a window may influence recovery from surgery. </a:t>
            </a:r>
            <a:r>
              <a:rPr lang="en-US" i="1" dirty="0"/>
              <a:t>Science</a:t>
            </a:r>
            <a:r>
              <a:rPr lang="en-US" dirty="0"/>
              <a:t>, 224(4647), 420-421. DOI: 10.1126/science.6143402</a:t>
            </a:r>
          </a:p>
          <a:p>
            <a:pPr marL="0" indent="0">
              <a:buNone/>
            </a:pPr>
            <a:endParaRPr lang="en-US" dirty="0"/>
          </a:p>
          <a:p>
            <a:r>
              <a:rPr lang="en-US" dirty="0"/>
              <a:t>Unruh, A. M., &amp; Hutchinson, S. L. (2011). Embedded spirituality: gardening in daily life and stressful life experiences. </a:t>
            </a:r>
            <a:r>
              <a:rPr lang="en-US" i="1" dirty="0"/>
              <a:t>Scandinavian Journal of Caring Sciences</a:t>
            </a:r>
            <a:r>
              <a:rPr lang="en-US" dirty="0"/>
              <a:t>, 25(3), 567-574.</a:t>
            </a:r>
          </a:p>
          <a:p>
            <a:pPr marL="0" indent="0">
              <a:buNone/>
            </a:pPr>
            <a:endParaRPr lang="en-US" dirty="0"/>
          </a:p>
          <a:p>
            <a:r>
              <a:rPr lang="en-US" dirty="0"/>
              <a:t>Wakefield, S., </a:t>
            </a:r>
            <a:r>
              <a:rPr lang="en-US" dirty="0" err="1"/>
              <a:t>Yeudall</a:t>
            </a:r>
            <a:r>
              <a:rPr lang="en-US" dirty="0"/>
              <a:t>, F., Taron, C., Reynolds, J., &amp; Skinner, A. (2007). Growing urban health: Community gardening in South-East Toronto. </a:t>
            </a:r>
            <a:r>
              <a:rPr lang="en-US" i="1" dirty="0"/>
              <a:t>Health Promotion International</a:t>
            </a:r>
            <a:r>
              <a:rPr lang="en-US" dirty="0"/>
              <a:t>, 22(2), 92–101. [</a:t>
            </a:r>
            <a:r>
              <a:rPr lang="en-US" u="sng" dirty="0">
                <a:hlinkClick r:id="rId2"/>
              </a:rPr>
              <a:t>1</a:t>
            </a:r>
            <a:r>
              <a:rPr lang="en-US" dirty="0"/>
              <a:t>]</a:t>
            </a:r>
          </a:p>
          <a:p>
            <a:endParaRPr lang="en-US" dirty="0"/>
          </a:p>
        </p:txBody>
      </p:sp>
    </p:spTree>
    <p:extLst>
      <p:ext uri="{BB962C8B-B14F-4D97-AF65-F5344CB8AC3E}">
        <p14:creationId xmlns:p14="http://schemas.microsoft.com/office/powerpoint/2010/main" val="1033560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27CF8-E178-AC95-4EB6-B36916E7C341}"/>
              </a:ext>
            </a:extLst>
          </p:cNvPr>
          <p:cNvSpPr>
            <a:spLocks noGrp="1"/>
          </p:cNvSpPr>
          <p:nvPr>
            <p:ph type="title"/>
          </p:nvPr>
        </p:nvSpPr>
        <p:spPr/>
        <p:txBody>
          <a:bodyPr/>
          <a:lstStyle/>
          <a:p>
            <a:r>
              <a:rPr lang="en-US" dirty="0"/>
              <a:t>Bibliography Pt 13</a:t>
            </a:r>
          </a:p>
        </p:txBody>
      </p:sp>
      <p:sp>
        <p:nvSpPr>
          <p:cNvPr id="3" name="Content Placeholder 2">
            <a:extLst>
              <a:ext uri="{FF2B5EF4-FFF2-40B4-BE49-F238E27FC236}">
                <a16:creationId xmlns:a16="http://schemas.microsoft.com/office/drawing/2014/main" id="{47C22835-56D4-9813-BDE7-9DCA6BA20CE2}"/>
              </a:ext>
            </a:extLst>
          </p:cNvPr>
          <p:cNvSpPr>
            <a:spLocks noGrp="1"/>
          </p:cNvSpPr>
          <p:nvPr>
            <p:ph idx="1"/>
          </p:nvPr>
        </p:nvSpPr>
        <p:spPr/>
        <p:txBody>
          <a:bodyPr>
            <a:normAutofit fontScale="77500" lnSpcReduction="20000"/>
          </a:bodyPr>
          <a:lstStyle/>
          <a:p>
            <a:r>
              <a:rPr lang="en-US" dirty="0"/>
              <a:t>Watchorn, Roger (2025). CARGILL: Why resilient supply chains, farmers are essential for feeding our growing world. Website URL: </a:t>
            </a:r>
            <a:r>
              <a:rPr lang="en-US" u="sng" dirty="0">
                <a:hlinkClick r:id="rId2"/>
              </a:rPr>
              <a:t>https://www.cargill.com/story/feeding-growing-world-food-system-resilience?utm_source=search&amp;utm_medium=paid&amp;utm_campaign=feeding10b&amp;gad_source=1&amp;gad_campaignid=23709311478&amp;gbraid=0AAAAADmS0VvOcQ2nFvHM2-zFDCeuQQuks&amp;gclid=CjwKCAjwq6DQBhBVEiwA4ZD5XNecwFlTspxXWH3asNw8OEvtpmUvstXcDynbCDQLdM8xFGZ-RRiIhxoCp4IQAvD_BwE</a:t>
            </a:r>
            <a:endParaRPr lang="en-US" dirty="0"/>
          </a:p>
          <a:p>
            <a:endParaRPr lang="en-US" dirty="0"/>
          </a:p>
          <a:p>
            <a:r>
              <a:rPr lang="en-US" dirty="0"/>
              <a:t>Wentworth, Chelsea &amp; Arroyo, Mariana &amp; Lembi, Rafael &amp; Feingold, Beth &amp; Freedman, Darcy &amp; Gray, Steven &amp; </a:t>
            </a:r>
            <a:r>
              <a:rPr lang="en-US" dirty="0" err="1"/>
              <a:t>Hodbod</a:t>
            </a:r>
            <a:r>
              <a:rPr lang="en-US" dirty="0"/>
              <a:t>, Jennifer &amp; Jablonski, Becca &amp; Janda-</a:t>
            </a:r>
            <a:r>
              <a:rPr lang="en-US" dirty="0" err="1"/>
              <a:t>Thomte</a:t>
            </a:r>
            <a:r>
              <a:rPr lang="en-US" dirty="0"/>
              <a:t>, Kathryn &amp; Lemoine, Pablo &amp; Nielsen, Aida &amp; </a:t>
            </a:r>
            <a:r>
              <a:rPr lang="en-US" dirty="0" err="1"/>
              <a:t>Romeiko</a:t>
            </a:r>
            <a:r>
              <a:rPr lang="en-US" dirty="0"/>
              <a:t>, Xiaobo &amp; Salvo, Deborah &amp; Schmitt Olabisi, Laura &amp; Berg, Alexandra &amp; Yamoah, </a:t>
            </a:r>
            <a:r>
              <a:rPr lang="en-US" dirty="0" err="1"/>
              <a:t>Owusua</a:t>
            </a:r>
            <a:r>
              <a:rPr lang="en-US" dirty="0"/>
              <a:t>. (2024). Navigating community engagement in participatory modeling of food systems. Environmental Science &amp; Policy. 152. 103645. 10.1016/j.envsci.2023.103645.</a:t>
            </a:r>
          </a:p>
          <a:p>
            <a:endParaRPr lang="en-US" dirty="0"/>
          </a:p>
        </p:txBody>
      </p:sp>
    </p:spTree>
    <p:extLst>
      <p:ext uri="{BB962C8B-B14F-4D97-AF65-F5344CB8AC3E}">
        <p14:creationId xmlns:p14="http://schemas.microsoft.com/office/powerpoint/2010/main" val="4230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D0A0-0138-B90A-9AB7-8E41A632AF74}"/>
              </a:ext>
            </a:extLst>
          </p:cNvPr>
          <p:cNvSpPr>
            <a:spLocks noGrp="1"/>
          </p:cNvSpPr>
          <p:nvPr>
            <p:ph type="title"/>
          </p:nvPr>
        </p:nvSpPr>
        <p:spPr>
          <a:xfrm>
            <a:off x="721360" y="46779"/>
            <a:ext cx="10175240" cy="898208"/>
          </a:xfrm>
        </p:spPr>
        <p:txBody>
          <a:bodyPr/>
          <a:lstStyle/>
          <a:p>
            <a:r>
              <a:rPr lang="en-US" dirty="0"/>
              <a:t>Rejuvenating with phytoncide exposure</a:t>
            </a:r>
          </a:p>
        </p:txBody>
      </p:sp>
      <p:pic>
        <p:nvPicPr>
          <p:cNvPr id="7" name="Picture 6">
            <a:extLst>
              <a:ext uri="{FF2B5EF4-FFF2-40B4-BE49-F238E27FC236}">
                <a16:creationId xmlns:a16="http://schemas.microsoft.com/office/drawing/2014/main" id="{2A4A1BFB-5C92-13C7-1933-02F12B56C398}"/>
              </a:ext>
            </a:extLst>
          </p:cNvPr>
          <p:cNvPicPr>
            <a:picLocks noChangeAspect="1"/>
          </p:cNvPicPr>
          <p:nvPr/>
        </p:nvPicPr>
        <p:blipFill>
          <a:blip r:embed="rId2">
            <a:extLst>
              <a:ext uri="{28A0092B-C50C-407E-A947-70E740481C1C}">
                <a14:useLocalDpi xmlns:a14="http://schemas.microsoft.com/office/drawing/2010/main" val="0"/>
              </a:ext>
            </a:extLst>
          </a:blip>
          <a:srcRect r="8455"/>
          <a:stretch>
            <a:fillRect/>
          </a:stretch>
        </p:blipFill>
        <p:spPr>
          <a:xfrm rot="5400000">
            <a:off x="6169299" y="1479312"/>
            <a:ext cx="5913011" cy="4844363"/>
          </a:xfrm>
          <a:prstGeom prst="rect">
            <a:avLst/>
          </a:prstGeom>
        </p:spPr>
      </p:pic>
      <p:pic>
        <p:nvPicPr>
          <p:cNvPr id="11" name="Content Placeholder 10">
            <a:extLst>
              <a:ext uri="{FF2B5EF4-FFF2-40B4-BE49-F238E27FC236}">
                <a16:creationId xmlns:a16="http://schemas.microsoft.com/office/drawing/2014/main" id="{5DE3A464-28B1-BA80-267F-44A2A2BE7E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9698" y="944989"/>
            <a:ext cx="6190725" cy="5913011"/>
          </a:xfrm>
          <a:prstGeom prst="rect">
            <a:avLst/>
          </a:prstGeom>
        </p:spPr>
      </p:pic>
    </p:spTree>
    <p:extLst>
      <p:ext uri="{BB962C8B-B14F-4D97-AF65-F5344CB8AC3E}">
        <p14:creationId xmlns:p14="http://schemas.microsoft.com/office/powerpoint/2010/main" val="204670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1A59A-A2C0-F464-F617-FE87CFA2D6C8}"/>
              </a:ext>
            </a:extLst>
          </p:cNvPr>
          <p:cNvSpPr>
            <a:spLocks noGrp="1"/>
          </p:cNvSpPr>
          <p:nvPr>
            <p:ph type="title"/>
          </p:nvPr>
        </p:nvSpPr>
        <p:spPr/>
        <p:txBody>
          <a:bodyPr/>
          <a:lstStyle/>
          <a:p>
            <a:r>
              <a:rPr lang="en-US" dirty="0"/>
              <a:t>Can a garden be the same as the wild?</a:t>
            </a:r>
          </a:p>
        </p:txBody>
      </p:sp>
      <p:sp>
        <p:nvSpPr>
          <p:cNvPr id="3" name="Content Placeholder 2">
            <a:extLst>
              <a:ext uri="{FF2B5EF4-FFF2-40B4-BE49-F238E27FC236}">
                <a16:creationId xmlns:a16="http://schemas.microsoft.com/office/drawing/2014/main" id="{7CC7158D-E9D6-49EE-04C3-C816D9EEC43E}"/>
              </a:ext>
            </a:extLst>
          </p:cNvPr>
          <p:cNvSpPr>
            <a:spLocks noGrp="1"/>
          </p:cNvSpPr>
          <p:nvPr>
            <p:ph idx="1"/>
          </p:nvPr>
        </p:nvSpPr>
        <p:spPr/>
        <p:txBody>
          <a:bodyPr>
            <a:normAutofit/>
          </a:bodyPr>
          <a:lstStyle/>
          <a:p>
            <a:r>
              <a:rPr lang="en-US" sz="3500" dirty="0"/>
              <a:t>Absolutely! If you customize your therapeutic garden to attract wildlife (birds, pollinators, insects) then you can experience everything the outdoors has right in your own back or front yard. </a:t>
            </a:r>
          </a:p>
          <a:p>
            <a:r>
              <a:rPr lang="en-US" sz="3500" dirty="0"/>
              <a:t>The essential oils from trees and plants can enter your bloodstream with the natural dopaminergic “phytoncides” produced by the tree's response to external stimuli. </a:t>
            </a:r>
          </a:p>
        </p:txBody>
      </p:sp>
    </p:spTree>
    <p:extLst>
      <p:ext uri="{BB962C8B-B14F-4D97-AF65-F5344CB8AC3E}">
        <p14:creationId xmlns:p14="http://schemas.microsoft.com/office/powerpoint/2010/main" val="3297127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39619AFC-E47F-A946-94BE-B098D8FD64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A82A2-ACA2-0430-AD2C-AA974B60A42E}"/>
              </a:ext>
            </a:extLst>
          </p:cNvPr>
          <p:cNvSpPr>
            <a:spLocks noGrp="1"/>
          </p:cNvSpPr>
          <p:nvPr>
            <p:ph type="title"/>
          </p:nvPr>
        </p:nvSpPr>
        <p:spPr/>
        <p:txBody>
          <a:bodyPr/>
          <a:lstStyle/>
          <a:p>
            <a:r>
              <a:rPr lang="en-US" dirty="0"/>
              <a:t>Can gardening heal?</a:t>
            </a:r>
          </a:p>
        </p:txBody>
      </p:sp>
      <p:sp>
        <p:nvSpPr>
          <p:cNvPr id="3" name="Content Placeholder 2">
            <a:extLst>
              <a:ext uri="{FF2B5EF4-FFF2-40B4-BE49-F238E27FC236}">
                <a16:creationId xmlns:a16="http://schemas.microsoft.com/office/drawing/2014/main" id="{C6C50741-8881-9A31-5C20-90496F87434A}"/>
              </a:ext>
            </a:extLst>
          </p:cNvPr>
          <p:cNvSpPr>
            <a:spLocks noGrp="1"/>
          </p:cNvSpPr>
          <p:nvPr>
            <p:ph idx="1"/>
          </p:nvPr>
        </p:nvSpPr>
        <p:spPr/>
        <p:txBody>
          <a:bodyPr>
            <a:normAutofit/>
          </a:bodyPr>
          <a:lstStyle/>
          <a:p>
            <a:r>
              <a:rPr lang="en-US" sz="3500" dirty="0"/>
              <a:t>Absolutely! Gardening can calm the nervous system, overstimulate the senses, boost mood through exposure to beneficial soil bacteria.</a:t>
            </a:r>
          </a:p>
          <a:p>
            <a:r>
              <a:rPr lang="en-US" sz="3500" dirty="0">
                <a:hlinkClick r:id="rId2"/>
              </a:rPr>
              <a:t>https://youtu.be/Hi2j3Evq76o?si=pWFvWB6AEFItMom5</a:t>
            </a:r>
            <a:endParaRPr lang="en-US" sz="3500" dirty="0"/>
          </a:p>
          <a:p>
            <a:r>
              <a:rPr lang="en-US" sz="3500" dirty="0"/>
              <a:t>A dopamine rush occurs when the brain produces serotonin and dopamine due to contact with tree, and soil microbes within the soil. </a:t>
            </a:r>
          </a:p>
        </p:txBody>
      </p:sp>
    </p:spTree>
    <p:extLst>
      <p:ext uri="{BB962C8B-B14F-4D97-AF65-F5344CB8AC3E}">
        <p14:creationId xmlns:p14="http://schemas.microsoft.com/office/powerpoint/2010/main" val="1775955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6DD9-053A-482C-B022-1F7BDD873C07}"/>
              </a:ext>
            </a:extLst>
          </p:cNvPr>
          <p:cNvSpPr>
            <a:spLocks noGrp="1"/>
          </p:cNvSpPr>
          <p:nvPr>
            <p:ph type="title"/>
          </p:nvPr>
        </p:nvSpPr>
        <p:spPr>
          <a:xfrm>
            <a:off x="1062682" y="175273"/>
            <a:ext cx="10515600" cy="1325563"/>
          </a:xfrm>
        </p:spPr>
        <p:txBody>
          <a:bodyPr>
            <a:normAutofit/>
          </a:bodyPr>
          <a:lstStyle/>
          <a:p>
            <a:r>
              <a:rPr lang="en-US" sz="1800" dirty="0"/>
              <a:t>Healing Power of Soil</a:t>
            </a:r>
            <a:br>
              <a:rPr lang="en-US" sz="1800" dirty="0"/>
            </a:br>
            <a:br>
              <a:rPr lang="en-US" sz="1800" dirty="0"/>
            </a:br>
            <a:r>
              <a:rPr lang="en-US" sz="1800" dirty="0"/>
              <a:t>https://thecenterforgrowth.com/tips/the-healing-power-of-soil#:~:text=Emerging%20research%20reveals%20that%20when,is%20known%20to%20boost%20mood.</a:t>
            </a:r>
          </a:p>
        </p:txBody>
      </p:sp>
      <p:pic>
        <p:nvPicPr>
          <p:cNvPr id="5" name="Content Placeholder 4">
            <a:extLst>
              <a:ext uri="{FF2B5EF4-FFF2-40B4-BE49-F238E27FC236}">
                <a16:creationId xmlns:a16="http://schemas.microsoft.com/office/drawing/2014/main" id="{EEC8D72A-1807-D3F4-D5DA-2997472227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2682" y="1500836"/>
            <a:ext cx="9757431" cy="5357164"/>
          </a:xfrm>
          <a:prstGeom prst="rect">
            <a:avLst/>
          </a:prstGeom>
        </p:spPr>
      </p:pic>
    </p:spTree>
    <p:extLst>
      <p:ext uri="{BB962C8B-B14F-4D97-AF65-F5344CB8AC3E}">
        <p14:creationId xmlns:p14="http://schemas.microsoft.com/office/powerpoint/2010/main" val="42944185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2545</TotalTime>
  <Words>5263</Words>
  <Application>Microsoft Office PowerPoint</Application>
  <PresentationFormat>Widescreen</PresentationFormat>
  <Paragraphs>334</Paragraphs>
  <Slides>55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Aptos</vt:lpstr>
      <vt:lpstr>Aptos Display</vt:lpstr>
      <vt:lpstr>Arial</vt:lpstr>
      <vt:lpstr>Office Theme</vt:lpstr>
      <vt:lpstr>PowerPoint Presentation</vt:lpstr>
      <vt:lpstr>The Hohokam were the first stewards of the land</vt:lpstr>
      <vt:lpstr>PowerPoint Presentation</vt:lpstr>
      <vt:lpstr>Nature therapy and Shinrin-Yoku</vt:lpstr>
      <vt:lpstr>Natural farming: Grow more plants</vt:lpstr>
      <vt:lpstr>Rejuvenating with phytoncide exposure</vt:lpstr>
      <vt:lpstr>Can a garden be the same as the wild?</vt:lpstr>
      <vt:lpstr>Can gardening heal?</vt:lpstr>
      <vt:lpstr>Healing Power of Soil  https://thecenterforgrowth.com/tips/the-healing-power-of-soil#:~:text=Emerging%20research%20reveals%20that%20when,is%20known%20to%20boost%20mood.</vt:lpstr>
      <vt:lpstr>Color also has a healing effect on the mind</vt:lpstr>
      <vt:lpstr>Symbiosis:  humans rely on plants to produce oxygen  and plants rely on us to produce carbon dioxide</vt:lpstr>
      <vt:lpstr>Sensory rich gardening elements</vt:lpstr>
      <vt:lpstr>Therapeutic benefits</vt:lpstr>
      <vt:lpstr>Symbiosis</vt:lpstr>
      <vt:lpstr>Mindfulness use Outdoors</vt:lpstr>
      <vt:lpstr>Christian Faith-based therapy </vt:lpstr>
      <vt:lpstr>The economics of gardening therapy</vt:lpstr>
      <vt:lpstr>Indoor plants can enhance moods in an office</vt:lpstr>
      <vt:lpstr>Into the Wild</vt:lpstr>
      <vt:lpstr>Bush-crafting</vt:lpstr>
      <vt:lpstr>Bush-craft farm in Vietnam</vt:lpstr>
      <vt:lpstr>The S.P.A.R.T.A. Project</vt:lpstr>
      <vt:lpstr>Anasazi Foundation</vt:lpstr>
      <vt:lpstr>Wilderness Adventure therapy</vt:lpstr>
      <vt:lpstr>Local wilderness-based therapy references</vt:lpstr>
      <vt:lpstr>Eco wellness therapy models</vt:lpstr>
      <vt:lpstr>PowerPoint Presentation</vt:lpstr>
      <vt:lpstr>Our connection to nature is backed up by neuroscience as Dr. Sue Stuart-Smyth discusses in How Gardening Heals the Mind. https://youtu.be/3FRlmiOuSfs?si=0hgbF3anMC8fkSAW  </vt:lpstr>
      <vt:lpstr>Integrating Gardening Therapy into a Tx Plan</vt:lpstr>
      <vt:lpstr>More Tx plan ideas </vt:lpstr>
      <vt:lpstr>More Tx plan ideas</vt:lpstr>
      <vt:lpstr>More on Tx planning </vt:lpstr>
      <vt:lpstr>Planting seeds on day one </vt:lpstr>
      <vt:lpstr>How can therapists build their own gardening skills?</vt:lpstr>
      <vt:lpstr>The solution: Grow more plants</vt:lpstr>
      <vt:lpstr>Fungal diversity: Grow more plants</vt:lpstr>
      <vt:lpstr>PowerPoint Presentation</vt:lpstr>
      <vt:lpstr>Micro-Mezo-Macro based awareness</vt:lpstr>
      <vt:lpstr>Ways to connect in your community. </vt:lpstr>
      <vt:lpstr>Families who grow together, grow together</vt:lpstr>
      <vt:lpstr>Conclusion</vt:lpstr>
      <vt:lpstr>Contact </vt:lpstr>
      <vt:lpstr>Bibliography</vt:lpstr>
      <vt:lpstr>Bibliography Pt 2</vt:lpstr>
      <vt:lpstr>Bibliography Pt 3</vt:lpstr>
      <vt:lpstr>Bibliography Pt 4</vt:lpstr>
      <vt:lpstr>Bibliography Pt 5</vt:lpstr>
      <vt:lpstr>Bibliography Pt 6</vt:lpstr>
      <vt:lpstr>Bibliography Pt 7</vt:lpstr>
      <vt:lpstr>Bibliography Pt 8</vt:lpstr>
      <vt:lpstr>Bibliography Pt 9</vt:lpstr>
      <vt:lpstr>Bibliography Pt 10</vt:lpstr>
      <vt:lpstr>Bibliography Pt 11</vt:lpstr>
      <vt:lpstr>Bibliography Pt 12</vt:lpstr>
      <vt:lpstr>Bibliography Pt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Oladokun-Dybowski</dc:creator>
  <cp:lastModifiedBy>Daniel Oladokun-Dybowski</cp:lastModifiedBy>
  <cp:revision>31</cp:revision>
  <dcterms:created xsi:type="dcterms:W3CDTF">2026-05-29T22:24:39Z</dcterms:created>
  <dcterms:modified xsi:type="dcterms:W3CDTF">2026-07-24T15:39:20Z</dcterms:modified>
</cp:coreProperties>
</file>